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48"/>
  </p:notesMasterIdLst>
  <p:handoutMasterIdLst>
    <p:handoutMasterId r:id="rId49"/>
  </p:handoutMasterIdLst>
  <p:sldIdLst>
    <p:sldId id="261" r:id="rId3"/>
    <p:sldId id="325" r:id="rId4"/>
    <p:sldId id="326" r:id="rId5"/>
    <p:sldId id="328" r:id="rId6"/>
    <p:sldId id="350" r:id="rId7"/>
    <p:sldId id="329" r:id="rId8"/>
    <p:sldId id="392" r:id="rId9"/>
    <p:sldId id="333" r:id="rId10"/>
    <p:sldId id="334" r:id="rId11"/>
    <p:sldId id="336" r:id="rId12"/>
    <p:sldId id="337" r:id="rId13"/>
    <p:sldId id="338" r:id="rId14"/>
    <p:sldId id="339" r:id="rId15"/>
    <p:sldId id="340" r:id="rId16"/>
    <p:sldId id="341" r:id="rId17"/>
    <p:sldId id="266" r:id="rId18"/>
    <p:sldId id="268" r:id="rId19"/>
    <p:sldId id="302" r:id="rId20"/>
    <p:sldId id="346" r:id="rId21"/>
    <p:sldId id="296" r:id="rId22"/>
    <p:sldId id="344" r:id="rId23"/>
    <p:sldId id="324" r:id="rId24"/>
    <p:sldId id="347" r:id="rId25"/>
    <p:sldId id="391" r:id="rId26"/>
    <p:sldId id="363" r:id="rId27"/>
    <p:sldId id="390" r:id="rId28"/>
    <p:sldId id="366" r:id="rId29"/>
    <p:sldId id="319" r:id="rId30"/>
    <p:sldId id="320" r:id="rId31"/>
    <p:sldId id="348" r:id="rId32"/>
    <p:sldId id="360" r:id="rId33"/>
    <p:sldId id="361" r:id="rId34"/>
    <p:sldId id="379" r:id="rId35"/>
    <p:sldId id="382" r:id="rId36"/>
    <p:sldId id="385" r:id="rId37"/>
    <p:sldId id="378" r:id="rId38"/>
    <p:sldId id="356" r:id="rId39"/>
    <p:sldId id="381" r:id="rId40"/>
    <p:sldId id="377" r:id="rId41"/>
    <p:sldId id="383" r:id="rId42"/>
    <p:sldId id="384" r:id="rId43"/>
    <p:sldId id="372" r:id="rId44"/>
    <p:sldId id="373" r:id="rId45"/>
    <p:sldId id="371" r:id="rId46"/>
    <p:sldId id="376" r:id="rId47"/>
  </p:sldIdLst>
  <p:sldSz cx="9144000" cy="6858000" type="screen4x3"/>
  <p:notesSz cx="6662738" cy="9832975"/>
  <p:defaultTex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90512B76-70A2-44B9-AA7D-227DB0D129DC}">
          <p14:sldIdLst>
            <p14:sldId id="261"/>
            <p14:sldId id="325"/>
            <p14:sldId id="326"/>
            <p14:sldId id="328"/>
            <p14:sldId id="350"/>
            <p14:sldId id="329"/>
            <p14:sldId id="392"/>
            <p14:sldId id="333"/>
            <p14:sldId id="334"/>
            <p14:sldId id="336"/>
            <p14:sldId id="337"/>
            <p14:sldId id="338"/>
            <p14:sldId id="339"/>
            <p14:sldId id="340"/>
            <p14:sldId id="341"/>
            <p14:sldId id="266"/>
            <p14:sldId id="268"/>
            <p14:sldId id="302"/>
            <p14:sldId id="346"/>
            <p14:sldId id="296"/>
          </p14:sldIdLst>
        </p14:section>
        <p14:section name="Раздел без заголовка" id="{90FB431D-0EF7-4FA6-9A84-C64DF2F6574F}">
          <p14:sldIdLst>
            <p14:sldId id="344"/>
            <p14:sldId id="324"/>
            <p14:sldId id="347"/>
            <p14:sldId id="391"/>
            <p14:sldId id="363"/>
            <p14:sldId id="390"/>
            <p14:sldId id="366"/>
            <p14:sldId id="319"/>
            <p14:sldId id="320"/>
            <p14:sldId id="348"/>
            <p14:sldId id="360"/>
            <p14:sldId id="361"/>
            <p14:sldId id="379"/>
            <p14:sldId id="382"/>
            <p14:sldId id="385"/>
            <p14:sldId id="378"/>
            <p14:sldId id="356"/>
            <p14:sldId id="381"/>
            <p14:sldId id="377"/>
            <p14:sldId id="383"/>
            <p14:sldId id="384"/>
            <p14:sldId id="372"/>
            <p14:sldId id="373"/>
            <p14:sldId id="371"/>
            <p14:sldId id="3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009999"/>
    <a:srgbClr val="000000"/>
    <a:srgbClr val="DDDDD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06" autoAdjust="0"/>
    <p:restoredTop sz="94613" autoAdjust="0"/>
  </p:normalViewPr>
  <p:slideViewPr>
    <p:cSldViewPr snapToGrid="0">
      <p:cViewPr>
        <p:scale>
          <a:sx n="73" d="100"/>
          <a:sy n="73" d="100"/>
        </p:scale>
        <p:origin x="-153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944" y="-90"/>
      </p:cViewPr>
      <p:guideLst>
        <p:guide orient="horz" pos="3097"/>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GB"/>
          </a:p>
        </p:txBody>
      </p:sp>
      <p:sp>
        <p:nvSpPr>
          <p:cNvPr id="150531" name="Rectangle 3"/>
          <p:cNvSpPr>
            <a:spLocks noGrp="1" noChangeArrowheads="1"/>
          </p:cNvSpPr>
          <p:nvPr>
            <p:ph type="dt" sz="quarter" idx="1"/>
          </p:nvPr>
        </p:nvSpPr>
        <p:spPr bwMode="auto">
          <a:xfrm>
            <a:off x="3775075"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GB"/>
          </a:p>
        </p:txBody>
      </p:sp>
      <p:sp>
        <p:nvSpPr>
          <p:cNvPr id="150532" name="Rectangle 4"/>
          <p:cNvSpPr>
            <a:spLocks noGrp="1" noChangeArrowheads="1"/>
          </p:cNvSpPr>
          <p:nvPr>
            <p:ph type="ftr" sz="quarter" idx="2"/>
          </p:nvPr>
        </p:nvSpPr>
        <p:spPr bwMode="auto">
          <a:xfrm>
            <a:off x="0" y="9340850"/>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GB"/>
          </a:p>
        </p:txBody>
      </p:sp>
      <p:sp>
        <p:nvSpPr>
          <p:cNvPr id="150533" name="Rectangle 5"/>
          <p:cNvSpPr>
            <a:spLocks noGrp="1" noChangeArrowheads="1"/>
          </p:cNvSpPr>
          <p:nvPr>
            <p:ph type="sldNum" sz="quarter" idx="3"/>
          </p:nvPr>
        </p:nvSpPr>
        <p:spPr bwMode="auto">
          <a:xfrm>
            <a:off x="3775075" y="9340850"/>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9573EF96-813C-4E09-9AD6-027AE0355187}" type="slidenum">
              <a:rPr lang="en-GB"/>
              <a:pPr>
                <a:defRPr/>
              </a:pPr>
              <a:t>‹#›</a:t>
            </a:fld>
            <a:endParaRPr lang="en-GB"/>
          </a:p>
        </p:txBody>
      </p:sp>
    </p:spTree>
    <p:extLst>
      <p:ext uri="{BB962C8B-B14F-4D97-AF65-F5344CB8AC3E}">
        <p14:creationId xmlns:p14="http://schemas.microsoft.com/office/powerpoint/2010/main" val="2082730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8876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defRPr>
            </a:lvl1pPr>
          </a:lstStyle>
          <a:p>
            <a:pPr>
              <a:defRPr/>
            </a:pPr>
            <a:endParaRPr lang="en-GB"/>
          </a:p>
        </p:txBody>
      </p:sp>
      <p:sp>
        <p:nvSpPr>
          <p:cNvPr id="140291" name="Rectangle 3"/>
          <p:cNvSpPr>
            <a:spLocks noGrp="1" noChangeArrowheads="1"/>
          </p:cNvSpPr>
          <p:nvPr>
            <p:ph type="dt" idx="1"/>
          </p:nvPr>
        </p:nvSpPr>
        <p:spPr bwMode="auto">
          <a:xfrm>
            <a:off x="3773488" y="0"/>
            <a:ext cx="2887662"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pitchFamily="18" charset="0"/>
              </a:defRPr>
            </a:lvl1pPr>
          </a:lstStyle>
          <a:p>
            <a:pPr>
              <a:defRPr/>
            </a:pPr>
            <a:endParaRPr lang="en-GB"/>
          </a:p>
        </p:txBody>
      </p:sp>
      <p:sp>
        <p:nvSpPr>
          <p:cNvPr id="43012" name="Rectangle 4"/>
          <p:cNvSpPr>
            <a:spLocks noGrp="1" noRot="1" noChangeAspect="1" noChangeArrowheads="1" noTextEdit="1"/>
          </p:cNvSpPr>
          <p:nvPr>
            <p:ph type="sldImg" idx="2"/>
          </p:nvPr>
        </p:nvSpPr>
        <p:spPr bwMode="auto">
          <a:xfrm>
            <a:off x="874713" y="738188"/>
            <a:ext cx="4914900" cy="368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5"/>
          <p:cNvSpPr>
            <a:spLocks noGrp="1" noChangeArrowheads="1"/>
          </p:cNvSpPr>
          <p:nvPr>
            <p:ph type="body" sz="quarter" idx="3"/>
          </p:nvPr>
        </p:nvSpPr>
        <p:spPr bwMode="auto">
          <a:xfrm>
            <a:off x="666750" y="4670425"/>
            <a:ext cx="5329238" cy="442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40294" name="Rectangle 6"/>
          <p:cNvSpPr>
            <a:spLocks noGrp="1" noChangeArrowheads="1"/>
          </p:cNvSpPr>
          <p:nvPr>
            <p:ph type="ftr" sz="quarter" idx="4"/>
          </p:nvPr>
        </p:nvSpPr>
        <p:spPr bwMode="auto">
          <a:xfrm>
            <a:off x="0" y="9339263"/>
            <a:ext cx="28876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defRPr>
            </a:lvl1pPr>
          </a:lstStyle>
          <a:p>
            <a:pPr>
              <a:defRPr/>
            </a:pPr>
            <a:endParaRPr lang="en-GB"/>
          </a:p>
        </p:txBody>
      </p:sp>
      <p:sp>
        <p:nvSpPr>
          <p:cNvPr id="140295" name="Rectangle 7"/>
          <p:cNvSpPr>
            <a:spLocks noGrp="1" noChangeArrowheads="1"/>
          </p:cNvSpPr>
          <p:nvPr>
            <p:ph type="sldNum" sz="quarter" idx="5"/>
          </p:nvPr>
        </p:nvSpPr>
        <p:spPr bwMode="auto">
          <a:xfrm>
            <a:off x="3773488" y="9339263"/>
            <a:ext cx="2887662"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New Roman" pitchFamily="18" charset="0"/>
              </a:defRPr>
            </a:lvl1pPr>
          </a:lstStyle>
          <a:p>
            <a:pPr>
              <a:defRPr/>
            </a:pPr>
            <a:fld id="{2021F07C-6D64-49CC-9BC1-87488AAB1F38}" type="slidenum">
              <a:rPr lang="en-GB"/>
              <a:pPr>
                <a:defRPr/>
              </a:pPr>
              <a:t>‹#›</a:t>
            </a:fld>
            <a:endParaRPr lang="en-GB"/>
          </a:p>
        </p:txBody>
      </p:sp>
    </p:spTree>
    <p:extLst>
      <p:ext uri="{BB962C8B-B14F-4D97-AF65-F5344CB8AC3E}">
        <p14:creationId xmlns:p14="http://schemas.microsoft.com/office/powerpoint/2010/main" val="4206089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021F07C-6D64-49CC-9BC1-87488AAB1F38}" type="slidenum">
              <a:rPr lang="en-GB" smtClean="0"/>
              <a:pPr>
                <a:defRPr/>
              </a:pPr>
              <a:t>1</a:t>
            </a:fld>
            <a:endParaRPr lang="en-GB"/>
          </a:p>
        </p:txBody>
      </p:sp>
    </p:spTree>
    <p:extLst>
      <p:ext uri="{BB962C8B-B14F-4D97-AF65-F5344CB8AC3E}">
        <p14:creationId xmlns:p14="http://schemas.microsoft.com/office/powerpoint/2010/main" val="422728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10000" y="9359900"/>
            <a:ext cx="283686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3FB153DD-A132-4315-9B5B-97B50BCB1148}" type="slidenum">
              <a:rPr lang="en-GB" sz="1200">
                <a:latin typeface="Times New Roman" pitchFamily="18" charset="0"/>
              </a:rPr>
              <a:pPr algn="r" eaLnBrk="1" hangingPunct="1"/>
              <a:t>25</a:t>
            </a:fld>
            <a:endParaRPr lang="en-GB" sz="1200">
              <a:latin typeface="Times New Roman" pitchFamily="18" charset="0"/>
            </a:endParaRPr>
          </a:p>
        </p:txBody>
      </p:sp>
      <p:sp>
        <p:nvSpPr>
          <p:cNvPr id="56323" name="Rectangle 2"/>
          <p:cNvSpPr>
            <a:spLocks noGrp="1" noRot="1" noChangeAspect="1" noChangeArrowheads="1" noTextEdit="1"/>
          </p:cNvSpPr>
          <p:nvPr>
            <p:ph type="sldImg"/>
          </p:nvPr>
        </p:nvSpPr>
        <p:spPr bwMode="auto">
          <a:xfrm>
            <a:off x="858838" y="755650"/>
            <a:ext cx="4930775" cy="3697288"/>
          </a:xfrm>
          <a:prstGeom prst="rect">
            <a:avLst/>
          </a:prstGeom>
          <a:solidFill>
            <a:srgbClr val="FFFFFF"/>
          </a:solidFill>
          <a:ln>
            <a:solidFill>
              <a:srgbClr val="000000"/>
            </a:solidFill>
            <a:miter lim="800000"/>
            <a:headEnd/>
            <a:tailEnd/>
          </a:ln>
        </p:spPr>
      </p:sp>
      <p:sp>
        <p:nvSpPr>
          <p:cNvPr id="56324" name="Rectangle 3"/>
          <p:cNvSpPr>
            <a:spLocks noGrp="1" noChangeArrowheads="1"/>
          </p:cNvSpPr>
          <p:nvPr>
            <p:ph type="body" idx="1"/>
          </p:nvPr>
        </p:nvSpPr>
        <p:spPr bwMode="auto">
          <a:xfrm>
            <a:off x="895350" y="4679950"/>
            <a:ext cx="4856163" cy="4454525"/>
          </a:xfrm>
          <a:prstGeom prst="rect">
            <a:avLst/>
          </a:prstGeom>
          <a:solidFill>
            <a:srgbClr val="FFFFFF"/>
          </a:solidFill>
          <a:ln>
            <a:solidFill>
              <a:srgbClr val="000000"/>
            </a:solidFill>
            <a:miter lim="800000"/>
            <a:headEnd/>
            <a:tailEnd/>
          </a:ln>
        </p:spPr>
        <p:txBody>
          <a:bodyPr/>
          <a:lstStyle/>
          <a:p>
            <a:pPr eaLnBrk="1" hangingPunct="1"/>
            <a:r>
              <a:rPr lang="en-GB" smtClean="0"/>
              <a:t>The most obvious thing to say about “self-cleaning” glass is that it will require cleaning.</a:t>
            </a:r>
          </a:p>
          <a:p>
            <a:pPr eaLnBrk="1" hangingPunct="1"/>
            <a:r>
              <a:rPr lang="en-GB" smtClean="0"/>
              <a:t>The “self-cleaning” message is recalled by consumers who have seen the marketing, and so has helped to promote awareness of the need for glass surface protection, which is a good thing!</a:t>
            </a:r>
          </a:p>
          <a:p>
            <a:pPr eaLnBrk="1" hangingPunct="1"/>
            <a:r>
              <a:rPr lang="en-GB" smtClean="0"/>
              <a:t>However the points made here prove that self-cleaning glass is not as wonderful as the manufacturers make out, and it could be said that they are misleading customers</a:t>
            </a:r>
          </a:p>
          <a:p>
            <a:pPr eaLnBrk="1" hangingPunct="1"/>
            <a:r>
              <a:rPr lang="en-GB" smtClean="0"/>
              <a:t>Don’t just take our word for it – the GGF have datasheets available on their website (and as a handout today) which have been agreed with Pilkington and which independently conclude that there can be some problems with it</a:t>
            </a:r>
          </a:p>
          <a:p>
            <a:pPr eaLnBrk="1" hangingPunct="1"/>
            <a:r>
              <a:rPr lang="en-GB" smtClean="0"/>
              <a:t>Apart from the above it is worth noting as a bookmark here for later that “Self-cleaning” glass is a coating that actually restricts light transmission through glass, and so stops glass from delivering the design vision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10000" y="9359900"/>
            <a:ext cx="283686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BC1058A4-88B5-4B3D-844A-E15069DDA18A}" type="slidenum">
              <a:rPr lang="en-GB" sz="1200">
                <a:latin typeface="Times New Roman" pitchFamily="18" charset="0"/>
              </a:rPr>
              <a:pPr algn="r" eaLnBrk="1" hangingPunct="1"/>
              <a:t>27</a:t>
            </a:fld>
            <a:endParaRPr lang="en-GB" sz="1200">
              <a:latin typeface="Times New Roman" pitchFamily="18" charset="0"/>
            </a:endParaRPr>
          </a:p>
        </p:txBody>
      </p:sp>
      <p:sp>
        <p:nvSpPr>
          <p:cNvPr id="61443" name="Rectangle 2"/>
          <p:cNvSpPr>
            <a:spLocks noGrp="1" noRot="1" noChangeAspect="1" noChangeArrowheads="1" noTextEdit="1"/>
          </p:cNvSpPr>
          <p:nvPr>
            <p:ph type="sldImg"/>
          </p:nvPr>
        </p:nvSpPr>
        <p:spPr bwMode="auto">
          <a:xfrm>
            <a:off x="858838" y="755650"/>
            <a:ext cx="4930775" cy="3697288"/>
          </a:xfrm>
          <a:prstGeom prst="rect">
            <a:avLst/>
          </a:prstGeom>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xfrm>
            <a:off x="895350" y="4679950"/>
            <a:ext cx="4856163" cy="4454525"/>
          </a:xfrm>
          <a:prstGeom prst="rect">
            <a:avLst/>
          </a:prstGeom>
          <a:solidFill>
            <a:srgbClr val="FFFFFF"/>
          </a:solidFill>
          <a:ln>
            <a:solidFill>
              <a:srgbClr val="000000"/>
            </a:solidFill>
            <a:miter lim="800000"/>
            <a:headEnd/>
            <a:tailEnd/>
          </a:ln>
        </p:spPr>
        <p:txBody>
          <a:bodyPr/>
          <a:lstStyle/>
          <a:p>
            <a:pPr eaLnBrk="1" hangingPunct="1"/>
            <a:r>
              <a:rPr lang="en-GB" smtClean="0"/>
              <a:t>The key word here is temporary.</a:t>
            </a:r>
          </a:p>
          <a:p>
            <a:pPr eaLnBrk="1" hangingPunct="1"/>
            <a:r>
              <a:rPr lang="en-GB" smtClean="0"/>
              <a:t>Recently there have been examples of some manufacturers of the Nano-products making exaggerated and misleading claims about performance using words such as “permanent” and “non-stick” – please beware!</a:t>
            </a:r>
          </a:p>
          <a:p>
            <a:pPr eaLnBrk="1" hangingPunct="1"/>
            <a:r>
              <a:rPr lang="en-GB" smtClean="0"/>
              <a:t>Some recommend spraying, but this will cause health &amp; safety problems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2697" indent="-281807" eaLnBrk="0" hangingPunct="0">
              <a:defRPr sz="2400">
                <a:solidFill>
                  <a:schemeClr val="tx1"/>
                </a:solidFill>
                <a:latin typeface="Times New Roman" pitchFamily="18" charset="0"/>
              </a:defRPr>
            </a:lvl2pPr>
            <a:lvl3pPr marL="1127227" indent="-225445" eaLnBrk="0" hangingPunct="0">
              <a:defRPr sz="2400">
                <a:solidFill>
                  <a:schemeClr val="tx1"/>
                </a:solidFill>
                <a:latin typeface="Times New Roman" pitchFamily="18" charset="0"/>
              </a:defRPr>
            </a:lvl3pPr>
            <a:lvl4pPr marL="1578117" indent="-225445" eaLnBrk="0" hangingPunct="0">
              <a:defRPr sz="2400">
                <a:solidFill>
                  <a:schemeClr val="tx1"/>
                </a:solidFill>
                <a:latin typeface="Times New Roman" pitchFamily="18" charset="0"/>
              </a:defRPr>
            </a:lvl4pPr>
            <a:lvl5pPr marL="2029008" indent="-225445" eaLnBrk="0" hangingPunct="0">
              <a:defRPr sz="2400">
                <a:solidFill>
                  <a:schemeClr val="tx1"/>
                </a:solidFill>
                <a:latin typeface="Times New Roman" pitchFamily="18" charset="0"/>
              </a:defRPr>
            </a:lvl5pPr>
            <a:lvl6pPr marL="2479899" indent="-225445" eaLnBrk="0" fontAlgn="base" hangingPunct="0">
              <a:spcBef>
                <a:spcPct val="0"/>
              </a:spcBef>
              <a:spcAft>
                <a:spcPct val="0"/>
              </a:spcAft>
              <a:defRPr sz="2400">
                <a:solidFill>
                  <a:schemeClr val="tx1"/>
                </a:solidFill>
                <a:latin typeface="Times New Roman" pitchFamily="18" charset="0"/>
              </a:defRPr>
            </a:lvl6pPr>
            <a:lvl7pPr marL="2930789" indent="-225445" eaLnBrk="0" fontAlgn="base" hangingPunct="0">
              <a:spcBef>
                <a:spcPct val="0"/>
              </a:spcBef>
              <a:spcAft>
                <a:spcPct val="0"/>
              </a:spcAft>
              <a:defRPr sz="2400">
                <a:solidFill>
                  <a:schemeClr val="tx1"/>
                </a:solidFill>
                <a:latin typeface="Times New Roman" pitchFamily="18" charset="0"/>
              </a:defRPr>
            </a:lvl7pPr>
            <a:lvl8pPr marL="3381680" indent="-225445" eaLnBrk="0" fontAlgn="base" hangingPunct="0">
              <a:spcBef>
                <a:spcPct val="0"/>
              </a:spcBef>
              <a:spcAft>
                <a:spcPct val="0"/>
              </a:spcAft>
              <a:defRPr sz="2400">
                <a:solidFill>
                  <a:schemeClr val="tx1"/>
                </a:solidFill>
                <a:latin typeface="Times New Roman" pitchFamily="18" charset="0"/>
              </a:defRPr>
            </a:lvl8pPr>
            <a:lvl9pPr marL="3832570" indent="-225445" eaLnBrk="0" fontAlgn="base" hangingPunct="0">
              <a:spcBef>
                <a:spcPct val="0"/>
              </a:spcBef>
              <a:spcAft>
                <a:spcPct val="0"/>
              </a:spcAft>
              <a:defRPr sz="2400">
                <a:solidFill>
                  <a:schemeClr val="tx1"/>
                </a:solidFill>
                <a:latin typeface="Times New Roman" pitchFamily="18" charset="0"/>
              </a:defRPr>
            </a:lvl9pPr>
          </a:lstStyle>
          <a:p>
            <a:pPr eaLnBrk="1" hangingPunct="1"/>
            <a:fld id="{96906298-BDBE-4211-950C-B497F4CAA530}" type="slidenum">
              <a:rPr lang="en-GB" sz="1200"/>
              <a:pPr eaLnBrk="1" hangingPunct="1"/>
              <a:t>33</a:t>
            </a:fld>
            <a:endParaRPr lang="en-GB"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spcBef>
                <a:spcPct val="0"/>
              </a:spcBef>
            </a:pPr>
            <a:r>
              <a:rPr lang="en-GB" smtClean="0"/>
              <a:t>Photovoltaics (or PV) is the conversion of daylight or visible light (tvalue) into electricity.  The less light that is absorbed by the PV cells, the lower the efficiency of the PV panels and the lower the amount of electricity produced by the system.  The build up of dirt on the PV panel acts as a shading device significantly reducing the amount of daylight reaching the PV cells.  The application of ClearShield durable “non-stick” glass surface protection will reduce the build up of surface dirt, make cleaning easier and reduce the frequency of cleaning by at least 50%.  ClearShield on BIPV means cleaner energy and ‘pristine’ appearance.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2697" indent="-281807" eaLnBrk="0" hangingPunct="0">
              <a:defRPr sz="2400">
                <a:solidFill>
                  <a:schemeClr val="tx1"/>
                </a:solidFill>
                <a:latin typeface="Times New Roman" pitchFamily="18" charset="0"/>
              </a:defRPr>
            </a:lvl2pPr>
            <a:lvl3pPr marL="1127227" indent="-225445" eaLnBrk="0" hangingPunct="0">
              <a:defRPr sz="2400">
                <a:solidFill>
                  <a:schemeClr val="tx1"/>
                </a:solidFill>
                <a:latin typeface="Times New Roman" pitchFamily="18" charset="0"/>
              </a:defRPr>
            </a:lvl3pPr>
            <a:lvl4pPr marL="1578117" indent="-225445" eaLnBrk="0" hangingPunct="0">
              <a:defRPr sz="2400">
                <a:solidFill>
                  <a:schemeClr val="tx1"/>
                </a:solidFill>
                <a:latin typeface="Times New Roman" pitchFamily="18" charset="0"/>
              </a:defRPr>
            </a:lvl4pPr>
            <a:lvl5pPr marL="2029008" indent="-225445" eaLnBrk="0" hangingPunct="0">
              <a:defRPr sz="2400">
                <a:solidFill>
                  <a:schemeClr val="tx1"/>
                </a:solidFill>
                <a:latin typeface="Times New Roman" pitchFamily="18" charset="0"/>
              </a:defRPr>
            </a:lvl5pPr>
            <a:lvl6pPr marL="2479899" indent="-225445" eaLnBrk="0" fontAlgn="base" hangingPunct="0">
              <a:spcBef>
                <a:spcPct val="0"/>
              </a:spcBef>
              <a:spcAft>
                <a:spcPct val="0"/>
              </a:spcAft>
              <a:defRPr sz="2400">
                <a:solidFill>
                  <a:schemeClr val="tx1"/>
                </a:solidFill>
                <a:latin typeface="Times New Roman" pitchFamily="18" charset="0"/>
              </a:defRPr>
            </a:lvl6pPr>
            <a:lvl7pPr marL="2930789" indent="-225445" eaLnBrk="0" fontAlgn="base" hangingPunct="0">
              <a:spcBef>
                <a:spcPct val="0"/>
              </a:spcBef>
              <a:spcAft>
                <a:spcPct val="0"/>
              </a:spcAft>
              <a:defRPr sz="2400">
                <a:solidFill>
                  <a:schemeClr val="tx1"/>
                </a:solidFill>
                <a:latin typeface="Times New Roman" pitchFamily="18" charset="0"/>
              </a:defRPr>
            </a:lvl7pPr>
            <a:lvl8pPr marL="3381680" indent="-225445" eaLnBrk="0" fontAlgn="base" hangingPunct="0">
              <a:spcBef>
                <a:spcPct val="0"/>
              </a:spcBef>
              <a:spcAft>
                <a:spcPct val="0"/>
              </a:spcAft>
              <a:defRPr sz="2400">
                <a:solidFill>
                  <a:schemeClr val="tx1"/>
                </a:solidFill>
                <a:latin typeface="Times New Roman" pitchFamily="18" charset="0"/>
              </a:defRPr>
            </a:lvl8pPr>
            <a:lvl9pPr marL="3832570" indent="-225445" eaLnBrk="0" fontAlgn="base" hangingPunct="0">
              <a:spcBef>
                <a:spcPct val="0"/>
              </a:spcBef>
              <a:spcAft>
                <a:spcPct val="0"/>
              </a:spcAft>
              <a:defRPr sz="2400">
                <a:solidFill>
                  <a:schemeClr val="tx1"/>
                </a:solidFill>
                <a:latin typeface="Times New Roman" pitchFamily="18" charset="0"/>
              </a:defRPr>
            </a:lvl9pPr>
          </a:lstStyle>
          <a:p>
            <a:pPr eaLnBrk="1" hangingPunct="1"/>
            <a:fld id="{4098B75A-C388-4833-8EF7-A31F906CFD1E}" type="slidenum">
              <a:rPr lang="en-GB" sz="1200"/>
              <a:pPr eaLnBrk="1" hangingPunct="1"/>
              <a:t>36</a:t>
            </a:fld>
            <a:endParaRPr lang="en-GB"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GB" smtClean="0"/>
              <a:t>One of the benefits of polymeric resin durable glass surface protection is that it maintains light transmission through discouraging the build-up of dirt. </a:t>
            </a:r>
          </a:p>
          <a:p>
            <a:pPr eaLnBrk="1" hangingPunct="1"/>
            <a:r>
              <a:rPr lang="en-GB" smtClean="0"/>
              <a:t>Window Energy Ratings (WERs) are an essential component in complying with the building regulations in domestic home improvements, while U-values must be considered in commercial applications. Both of these methods depend upon “t” and “g” values, while solar pv panels will perform to their design levels for longer, meaning that electrical power will be generated and ROI will hit targets. The glass will return to “as-new” appearance after cleaning and so preserves the original design vision for glass.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2697" indent="-281807" eaLnBrk="0" hangingPunct="0">
              <a:defRPr sz="2400">
                <a:solidFill>
                  <a:schemeClr val="tx1"/>
                </a:solidFill>
                <a:latin typeface="Times New Roman" pitchFamily="18" charset="0"/>
              </a:defRPr>
            </a:lvl2pPr>
            <a:lvl3pPr marL="1127227" indent="-225445" eaLnBrk="0" hangingPunct="0">
              <a:defRPr sz="2400">
                <a:solidFill>
                  <a:schemeClr val="tx1"/>
                </a:solidFill>
                <a:latin typeface="Times New Roman" pitchFamily="18" charset="0"/>
              </a:defRPr>
            </a:lvl3pPr>
            <a:lvl4pPr marL="1578117" indent="-225445" eaLnBrk="0" hangingPunct="0">
              <a:defRPr sz="2400">
                <a:solidFill>
                  <a:schemeClr val="tx1"/>
                </a:solidFill>
                <a:latin typeface="Times New Roman" pitchFamily="18" charset="0"/>
              </a:defRPr>
            </a:lvl4pPr>
            <a:lvl5pPr marL="2029008" indent="-225445" eaLnBrk="0" hangingPunct="0">
              <a:defRPr sz="2400">
                <a:solidFill>
                  <a:schemeClr val="tx1"/>
                </a:solidFill>
                <a:latin typeface="Times New Roman" pitchFamily="18" charset="0"/>
              </a:defRPr>
            </a:lvl5pPr>
            <a:lvl6pPr marL="2479899" indent="-225445" eaLnBrk="0" fontAlgn="base" hangingPunct="0">
              <a:spcBef>
                <a:spcPct val="0"/>
              </a:spcBef>
              <a:spcAft>
                <a:spcPct val="0"/>
              </a:spcAft>
              <a:defRPr sz="2400">
                <a:solidFill>
                  <a:schemeClr val="tx1"/>
                </a:solidFill>
                <a:latin typeface="Times New Roman" pitchFamily="18" charset="0"/>
              </a:defRPr>
            </a:lvl6pPr>
            <a:lvl7pPr marL="2930789" indent="-225445" eaLnBrk="0" fontAlgn="base" hangingPunct="0">
              <a:spcBef>
                <a:spcPct val="0"/>
              </a:spcBef>
              <a:spcAft>
                <a:spcPct val="0"/>
              </a:spcAft>
              <a:defRPr sz="2400">
                <a:solidFill>
                  <a:schemeClr val="tx1"/>
                </a:solidFill>
                <a:latin typeface="Times New Roman" pitchFamily="18" charset="0"/>
              </a:defRPr>
            </a:lvl7pPr>
            <a:lvl8pPr marL="3381680" indent="-225445" eaLnBrk="0" fontAlgn="base" hangingPunct="0">
              <a:spcBef>
                <a:spcPct val="0"/>
              </a:spcBef>
              <a:spcAft>
                <a:spcPct val="0"/>
              </a:spcAft>
              <a:defRPr sz="2400">
                <a:solidFill>
                  <a:schemeClr val="tx1"/>
                </a:solidFill>
                <a:latin typeface="Times New Roman" pitchFamily="18" charset="0"/>
              </a:defRPr>
            </a:lvl8pPr>
            <a:lvl9pPr marL="3832570" indent="-225445" eaLnBrk="0" fontAlgn="base" hangingPunct="0">
              <a:spcBef>
                <a:spcPct val="0"/>
              </a:spcBef>
              <a:spcAft>
                <a:spcPct val="0"/>
              </a:spcAft>
              <a:defRPr sz="2400">
                <a:solidFill>
                  <a:schemeClr val="tx1"/>
                </a:solidFill>
                <a:latin typeface="Times New Roman" pitchFamily="18" charset="0"/>
              </a:defRPr>
            </a:lvl9pPr>
          </a:lstStyle>
          <a:p>
            <a:pPr eaLnBrk="1" hangingPunct="1"/>
            <a:fld id="{CF6CB1E8-1DA2-4B66-872F-5C722552A339}" type="slidenum">
              <a:rPr lang="en-GB" sz="1200"/>
              <a:pPr eaLnBrk="1" hangingPunct="1"/>
              <a:t>38</a:t>
            </a:fld>
            <a:endParaRPr lang="en-GB"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GB" smtClean="0"/>
              <a:t>Polymeric resin is the only glass surface protection treatment that can make these claims and stand by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2697" indent="-281807" eaLnBrk="0" hangingPunct="0">
              <a:defRPr sz="2400">
                <a:solidFill>
                  <a:schemeClr val="tx1"/>
                </a:solidFill>
                <a:latin typeface="Times New Roman" pitchFamily="18" charset="0"/>
              </a:defRPr>
            </a:lvl2pPr>
            <a:lvl3pPr marL="1127227" indent="-225445" eaLnBrk="0" hangingPunct="0">
              <a:defRPr sz="2400">
                <a:solidFill>
                  <a:schemeClr val="tx1"/>
                </a:solidFill>
                <a:latin typeface="Times New Roman" pitchFamily="18" charset="0"/>
              </a:defRPr>
            </a:lvl3pPr>
            <a:lvl4pPr marL="1578117" indent="-225445" eaLnBrk="0" hangingPunct="0">
              <a:defRPr sz="2400">
                <a:solidFill>
                  <a:schemeClr val="tx1"/>
                </a:solidFill>
                <a:latin typeface="Times New Roman" pitchFamily="18" charset="0"/>
              </a:defRPr>
            </a:lvl4pPr>
            <a:lvl5pPr marL="2029008" indent="-225445" eaLnBrk="0" hangingPunct="0">
              <a:defRPr sz="2400">
                <a:solidFill>
                  <a:schemeClr val="tx1"/>
                </a:solidFill>
                <a:latin typeface="Times New Roman" pitchFamily="18" charset="0"/>
              </a:defRPr>
            </a:lvl5pPr>
            <a:lvl6pPr marL="2479899" indent="-225445" eaLnBrk="0" fontAlgn="base" hangingPunct="0">
              <a:spcBef>
                <a:spcPct val="0"/>
              </a:spcBef>
              <a:spcAft>
                <a:spcPct val="0"/>
              </a:spcAft>
              <a:defRPr sz="2400">
                <a:solidFill>
                  <a:schemeClr val="tx1"/>
                </a:solidFill>
                <a:latin typeface="Times New Roman" pitchFamily="18" charset="0"/>
              </a:defRPr>
            </a:lvl6pPr>
            <a:lvl7pPr marL="2930789" indent="-225445" eaLnBrk="0" fontAlgn="base" hangingPunct="0">
              <a:spcBef>
                <a:spcPct val="0"/>
              </a:spcBef>
              <a:spcAft>
                <a:spcPct val="0"/>
              </a:spcAft>
              <a:defRPr sz="2400">
                <a:solidFill>
                  <a:schemeClr val="tx1"/>
                </a:solidFill>
                <a:latin typeface="Times New Roman" pitchFamily="18" charset="0"/>
              </a:defRPr>
            </a:lvl7pPr>
            <a:lvl8pPr marL="3381680" indent="-225445" eaLnBrk="0" fontAlgn="base" hangingPunct="0">
              <a:spcBef>
                <a:spcPct val="0"/>
              </a:spcBef>
              <a:spcAft>
                <a:spcPct val="0"/>
              </a:spcAft>
              <a:defRPr sz="2400">
                <a:solidFill>
                  <a:schemeClr val="tx1"/>
                </a:solidFill>
                <a:latin typeface="Times New Roman" pitchFamily="18" charset="0"/>
              </a:defRPr>
            </a:lvl8pPr>
            <a:lvl9pPr marL="3832570" indent="-225445" eaLnBrk="0" fontAlgn="base" hangingPunct="0">
              <a:spcBef>
                <a:spcPct val="0"/>
              </a:spcBef>
              <a:spcAft>
                <a:spcPct val="0"/>
              </a:spcAft>
              <a:defRPr sz="2400">
                <a:solidFill>
                  <a:schemeClr val="tx1"/>
                </a:solidFill>
                <a:latin typeface="Times New Roman" pitchFamily="18" charset="0"/>
              </a:defRPr>
            </a:lvl9pPr>
          </a:lstStyle>
          <a:p>
            <a:pPr eaLnBrk="1" hangingPunct="1"/>
            <a:fld id="{57053CC9-23ED-4674-AA5B-CC9DDDEBA655}" type="slidenum">
              <a:rPr lang="en-GB" sz="1200"/>
              <a:pPr eaLnBrk="1" hangingPunct="1"/>
              <a:t>39</a:t>
            </a:fld>
            <a:endParaRPr lang="en-GB"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GB" smtClean="0"/>
              <a:t>Glass needs protection long before the building it is in is commissioned for use by the end user, otherwise it might often be hopelessly contaminated before the builder’s clean. Polymeric resin durable glass surface protection applied in the factory will prevent glass from becoming Problem Glass by enabling it to resist building site contamination, speeding up inspection at all stages and making the final builders clean a formality. We will revisit the benefits of this in a few slides time.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10000" y="9359900"/>
            <a:ext cx="283686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CAF6CDFF-DA01-4306-89CD-2BB7E8BBA495}" type="slidenum">
              <a:rPr lang="en-GB" sz="1200">
                <a:latin typeface="Times New Roman" pitchFamily="18" charset="0"/>
              </a:rPr>
              <a:pPr algn="r" eaLnBrk="1" hangingPunct="1"/>
              <a:t>44</a:t>
            </a:fld>
            <a:endParaRPr lang="en-GB" sz="1200">
              <a:latin typeface="Times New Roman" pitchFamily="18" charset="0"/>
            </a:endParaRPr>
          </a:p>
        </p:txBody>
      </p:sp>
      <p:sp>
        <p:nvSpPr>
          <p:cNvPr id="71683" name="Rectangle 2"/>
          <p:cNvSpPr>
            <a:spLocks noGrp="1" noRot="1" noChangeAspect="1" noChangeArrowheads="1" noTextEdit="1"/>
          </p:cNvSpPr>
          <p:nvPr>
            <p:ph type="sldImg"/>
          </p:nvPr>
        </p:nvSpPr>
        <p:spPr bwMode="auto">
          <a:xfrm>
            <a:off x="858838" y="755650"/>
            <a:ext cx="4930775" cy="3697288"/>
          </a:xfrm>
          <a:prstGeom prst="rect">
            <a:avLst/>
          </a:prstGeom>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xfrm>
            <a:off x="895350" y="4679950"/>
            <a:ext cx="4856163" cy="4454525"/>
          </a:xfrm>
          <a:prstGeom prst="rect">
            <a:avLst/>
          </a:prstGeom>
          <a:solidFill>
            <a:srgbClr val="FFFFFF"/>
          </a:solidFill>
          <a:ln>
            <a:solidFill>
              <a:srgbClr val="000000"/>
            </a:solidFill>
            <a:miter lim="800000"/>
            <a:headEnd/>
            <a:tailEnd/>
          </a:ln>
        </p:spPr>
        <p:txBody>
          <a:bodyPr/>
          <a:lstStyle/>
          <a:p>
            <a:pPr eaLnBrk="1" hangingPunct="1"/>
            <a:r>
              <a:rPr lang="en-GB" smtClean="0"/>
              <a:t>Durable – here we will give guidelines for how long ClearShield might last on different types of glass</a:t>
            </a:r>
          </a:p>
          <a:p>
            <a:pPr eaLnBrk="1" hangingPunct="1"/>
            <a:r>
              <a:rPr lang="en-GB" smtClean="0"/>
              <a:t>All types of contamination – will refer back to organic/acidic and inorganic/alkaline</a:t>
            </a:r>
          </a:p>
          <a:p>
            <a:pPr eaLnBrk="1" hangingPunct="1"/>
            <a:r>
              <a:rPr lang="en-GB" smtClean="0"/>
              <a:t>“Non-stick” – at the heart of many of the benefits that Clearshield brings</a:t>
            </a:r>
          </a:p>
          <a:p>
            <a:pPr eaLnBrk="1" hangingPunct="1"/>
            <a:r>
              <a:rPr lang="en-GB" smtClean="0"/>
              <a:t>Complete system – renovation-protection-maintenance (after-care products recommended)</a:t>
            </a:r>
          </a:p>
          <a:p>
            <a:pPr eaLnBrk="1" hangingPunct="1"/>
            <a:r>
              <a:rPr lang="en-GB" smtClean="0"/>
              <a:t>Flexible in application – by hand on a pad, by manual spray machine, and by automatic modular spray machine for high volumes</a:t>
            </a:r>
          </a:p>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2697" indent="-281807" eaLnBrk="0" hangingPunct="0">
              <a:defRPr sz="2400">
                <a:solidFill>
                  <a:schemeClr val="tx1"/>
                </a:solidFill>
                <a:latin typeface="Times New Roman" pitchFamily="18" charset="0"/>
              </a:defRPr>
            </a:lvl2pPr>
            <a:lvl3pPr marL="1127227" indent="-225445" eaLnBrk="0" hangingPunct="0">
              <a:defRPr sz="2400">
                <a:solidFill>
                  <a:schemeClr val="tx1"/>
                </a:solidFill>
                <a:latin typeface="Times New Roman" pitchFamily="18" charset="0"/>
              </a:defRPr>
            </a:lvl3pPr>
            <a:lvl4pPr marL="1578117" indent="-225445" eaLnBrk="0" hangingPunct="0">
              <a:defRPr sz="2400">
                <a:solidFill>
                  <a:schemeClr val="tx1"/>
                </a:solidFill>
                <a:latin typeface="Times New Roman" pitchFamily="18" charset="0"/>
              </a:defRPr>
            </a:lvl4pPr>
            <a:lvl5pPr marL="2029008" indent="-225445" eaLnBrk="0" hangingPunct="0">
              <a:defRPr sz="2400">
                <a:solidFill>
                  <a:schemeClr val="tx1"/>
                </a:solidFill>
                <a:latin typeface="Times New Roman" pitchFamily="18" charset="0"/>
              </a:defRPr>
            </a:lvl5pPr>
            <a:lvl6pPr marL="2479899" indent="-225445" eaLnBrk="0" fontAlgn="base" hangingPunct="0">
              <a:spcBef>
                <a:spcPct val="0"/>
              </a:spcBef>
              <a:spcAft>
                <a:spcPct val="0"/>
              </a:spcAft>
              <a:defRPr sz="2400">
                <a:solidFill>
                  <a:schemeClr val="tx1"/>
                </a:solidFill>
                <a:latin typeface="Times New Roman" pitchFamily="18" charset="0"/>
              </a:defRPr>
            </a:lvl6pPr>
            <a:lvl7pPr marL="2930789" indent="-225445" eaLnBrk="0" fontAlgn="base" hangingPunct="0">
              <a:spcBef>
                <a:spcPct val="0"/>
              </a:spcBef>
              <a:spcAft>
                <a:spcPct val="0"/>
              </a:spcAft>
              <a:defRPr sz="2400">
                <a:solidFill>
                  <a:schemeClr val="tx1"/>
                </a:solidFill>
                <a:latin typeface="Times New Roman" pitchFamily="18" charset="0"/>
              </a:defRPr>
            </a:lvl7pPr>
            <a:lvl8pPr marL="3381680" indent="-225445" eaLnBrk="0" fontAlgn="base" hangingPunct="0">
              <a:spcBef>
                <a:spcPct val="0"/>
              </a:spcBef>
              <a:spcAft>
                <a:spcPct val="0"/>
              </a:spcAft>
              <a:defRPr sz="2400">
                <a:solidFill>
                  <a:schemeClr val="tx1"/>
                </a:solidFill>
                <a:latin typeface="Times New Roman" pitchFamily="18" charset="0"/>
              </a:defRPr>
            </a:lvl8pPr>
            <a:lvl9pPr marL="3832570" indent="-225445" eaLnBrk="0" fontAlgn="base" hangingPunct="0">
              <a:spcBef>
                <a:spcPct val="0"/>
              </a:spcBef>
              <a:spcAft>
                <a:spcPct val="0"/>
              </a:spcAft>
              <a:defRPr sz="2400">
                <a:solidFill>
                  <a:schemeClr val="tx1"/>
                </a:solidFill>
                <a:latin typeface="Times New Roman" pitchFamily="18" charset="0"/>
              </a:defRPr>
            </a:lvl9pPr>
          </a:lstStyle>
          <a:p>
            <a:pPr eaLnBrk="1" hangingPunct="1"/>
            <a:fld id="{78937FF9-C9C9-4592-87E1-3E77E0B77ADB}" type="slidenum">
              <a:rPr lang="en-GB" sz="1200"/>
              <a:pPr eaLnBrk="1" hangingPunct="1"/>
              <a:t>45</a:t>
            </a:fld>
            <a:endParaRPr lang="en-GB"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GB" smtClean="0"/>
              <a:t>Any questions?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745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40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4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DCC4D9-05A3-415D-99E0-5C86A8060ABA}" type="datetimeFigureOut">
              <a:rPr lang="en-GB" smtClean="0"/>
              <a:pPr/>
              <a:t>06/11/2014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9B24EDD-7DD0-4577-B021-9416D9ED4A4C}" type="slidenum">
              <a:rPr lang="en-GB" smtClean="0"/>
              <a:pPr/>
              <a:t>‹#›</a:t>
            </a:fld>
            <a:endParaRPr lang="en-GB"/>
          </a:p>
        </p:txBody>
      </p:sp>
    </p:spTree>
    <p:extLst>
      <p:ext uri="{BB962C8B-B14F-4D97-AF65-F5344CB8AC3E}">
        <p14:creationId xmlns:p14="http://schemas.microsoft.com/office/powerpoint/2010/main" val="2774238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3113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23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1288" y="44450"/>
            <a:ext cx="17668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1288" y="44450"/>
            <a:ext cx="17668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991895"/>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0"/>
          <p:cNvSpPr txBox="1">
            <a:spLocks noChangeArrowheads="1"/>
          </p:cNvSpPr>
          <p:nvPr/>
        </p:nvSpPr>
        <p:spPr bwMode="auto">
          <a:xfrm>
            <a:off x="187325" y="1596299"/>
            <a:ext cx="3598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sz="2800" b="1" dirty="0"/>
              <a:t>ClearShield </a:t>
            </a:r>
            <a:br>
              <a:rPr lang="en-GB" sz="2800" b="1" dirty="0"/>
            </a:br>
            <a:r>
              <a:rPr lang="en-GB" sz="2800" b="1" dirty="0" smtClean="0"/>
              <a:t>‘</a:t>
            </a:r>
            <a:r>
              <a:rPr lang="en-US" sz="2800" b="1" dirty="0" smtClean="0"/>
              <a:t>non-stick</a:t>
            </a:r>
            <a:r>
              <a:rPr lang="en-GB" sz="2800" b="1" dirty="0" smtClean="0"/>
              <a:t>’ Glass™</a:t>
            </a:r>
            <a:endParaRPr lang="en-GB" sz="2800" b="1" dirty="0"/>
          </a:p>
          <a:p>
            <a:pPr algn="ctr"/>
            <a:r>
              <a:rPr lang="en-GB" sz="2800" b="1" dirty="0" smtClean="0"/>
              <a:t>2014</a:t>
            </a:r>
            <a:endParaRPr lang="en-GB" sz="2800" b="1" dirty="0"/>
          </a:p>
        </p:txBody>
      </p:sp>
      <p:grpSp>
        <p:nvGrpSpPr>
          <p:cNvPr id="3075" name="Group 36"/>
          <p:cNvGrpSpPr>
            <a:grpSpLocks/>
          </p:cNvGrpSpPr>
          <p:nvPr/>
        </p:nvGrpSpPr>
        <p:grpSpPr bwMode="auto">
          <a:xfrm>
            <a:off x="3902076" y="762045"/>
            <a:ext cx="4968875" cy="3802063"/>
            <a:chOff x="1964" y="709"/>
            <a:chExt cx="3130" cy="2395"/>
          </a:xfrm>
        </p:grpSpPr>
        <p:grpSp>
          <p:nvGrpSpPr>
            <p:cNvPr id="3077" name="Group 35"/>
            <p:cNvGrpSpPr>
              <a:grpSpLocks/>
            </p:cNvGrpSpPr>
            <p:nvPr/>
          </p:nvGrpSpPr>
          <p:grpSpPr bwMode="auto">
            <a:xfrm>
              <a:off x="1964" y="709"/>
              <a:ext cx="3130" cy="2395"/>
              <a:chOff x="2517" y="709"/>
              <a:chExt cx="3130" cy="2395"/>
            </a:xfrm>
          </p:grpSpPr>
          <p:grpSp>
            <p:nvGrpSpPr>
              <p:cNvPr id="3080" name="Group 32"/>
              <p:cNvGrpSpPr>
                <a:grpSpLocks/>
              </p:cNvGrpSpPr>
              <p:nvPr/>
            </p:nvGrpSpPr>
            <p:grpSpPr bwMode="auto">
              <a:xfrm>
                <a:off x="2517" y="709"/>
                <a:ext cx="3102" cy="2395"/>
                <a:chOff x="2517" y="73"/>
                <a:chExt cx="3102" cy="2395"/>
              </a:xfrm>
            </p:grpSpPr>
            <p:pic>
              <p:nvPicPr>
                <p:cNvPr id="3084" name="Picture 25" descr="Avero_Achm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 y="73"/>
                  <a:ext cx="2495" cy="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3085" name="Picture 26" descr="half&amp;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 y="119"/>
                  <a:ext cx="81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86" name="Picture 27" descr="wi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 y="1706"/>
                  <a:ext cx="834"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1" name="Picture 22" descr="OPTIMA_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 y="1525"/>
                <a:ext cx="817"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 Box 28"/>
              <p:cNvSpPr txBox="1">
                <a:spLocks noChangeArrowheads="1"/>
              </p:cNvSpPr>
              <p:nvPr/>
            </p:nvSpPr>
            <p:spPr bwMode="auto">
              <a:xfrm>
                <a:off x="5255" y="2920"/>
                <a:ext cx="39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800"/>
                  <a:t>Protected</a:t>
                </a:r>
              </a:p>
            </p:txBody>
          </p:sp>
          <p:sp>
            <p:nvSpPr>
              <p:cNvPr id="3083" name="Text Box 30"/>
              <p:cNvSpPr txBox="1">
                <a:spLocks noChangeArrowheads="1"/>
              </p:cNvSpPr>
              <p:nvPr/>
            </p:nvSpPr>
            <p:spPr bwMode="auto">
              <a:xfrm>
                <a:off x="4756" y="2920"/>
                <a:ext cx="4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800">
                    <a:solidFill>
                      <a:schemeClr val="bg1"/>
                    </a:solidFill>
                  </a:rPr>
                  <a:t>Unprotected</a:t>
                </a:r>
              </a:p>
            </p:txBody>
          </p:sp>
        </p:grpSp>
        <p:sp>
          <p:nvSpPr>
            <p:cNvPr id="3078" name="Text Box 29"/>
            <p:cNvSpPr txBox="1">
              <a:spLocks noChangeArrowheads="1"/>
            </p:cNvSpPr>
            <p:nvPr/>
          </p:nvSpPr>
          <p:spPr bwMode="auto">
            <a:xfrm>
              <a:off x="4180" y="1298"/>
              <a:ext cx="4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800"/>
                <a:t>Unprotected</a:t>
              </a:r>
            </a:p>
          </p:txBody>
        </p:sp>
        <p:sp>
          <p:nvSpPr>
            <p:cNvPr id="3079" name="Text Box 31"/>
            <p:cNvSpPr txBox="1">
              <a:spLocks noChangeArrowheads="1"/>
            </p:cNvSpPr>
            <p:nvPr/>
          </p:nvSpPr>
          <p:spPr bwMode="auto">
            <a:xfrm>
              <a:off x="4679" y="1299"/>
              <a:ext cx="39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800"/>
                <a:t>Protected</a:t>
              </a:r>
            </a:p>
          </p:txBody>
        </p:sp>
      </p:grpSp>
      <p:pic>
        <p:nvPicPr>
          <p:cNvPr id="3076"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7850" y="5795963"/>
            <a:ext cx="19685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83326" y="4782359"/>
            <a:ext cx="8316188" cy="1200329"/>
          </a:xfrm>
          <a:prstGeom prst="rect">
            <a:avLst/>
          </a:prstGeom>
        </p:spPr>
        <p:txBody>
          <a:bodyPr wrap="square">
            <a:spAutoFit/>
          </a:bodyPr>
          <a:lstStyle/>
          <a:p>
            <a:pPr algn="ctr" eaLnBrk="1" hangingPunct="1"/>
            <a:r>
              <a:rPr lang="ru-RU" altLang="en-US" dirty="0">
                <a:solidFill>
                  <a:srgbClr val="000000"/>
                </a:solidFill>
              </a:rPr>
              <a:t>«</a:t>
            </a:r>
            <a:r>
              <a:rPr lang="en-US" altLang="en-US" dirty="0" err="1">
                <a:solidFill>
                  <a:srgbClr val="000000"/>
                </a:solidFill>
              </a:rPr>
              <a:t>Ritec</a:t>
            </a:r>
            <a:r>
              <a:rPr lang="en-US" altLang="en-US" dirty="0">
                <a:solidFill>
                  <a:srgbClr val="000000"/>
                </a:solidFill>
              </a:rPr>
              <a:t> </a:t>
            </a:r>
            <a:r>
              <a:rPr lang="en-US" altLang="en-US" dirty="0" err="1">
                <a:solidFill>
                  <a:srgbClr val="000000"/>
                </a:solidFill>
              </a:rPr>
              <a:t>Rusland</a:t>
            </a:r>
            <a:r>
              <a:rPr lang="ru-RU" altLang="en-US" dirty="0">
                <a:solidFill>
                  <a:srgbClr val="000000"/>
                </a:solidFill>
              </a:rPr>
              <a:t>»</a:t>
            </a:r>
            <a:r>
              <a:rPr lang="en-US" altLang="en-US" dirty="0">
                <a:solidFill>
                  <a:srgbClr val="000000"/>
                </a:solidFill>
              </a:rPr>
              <a:t> LTD, Saint-Petersburg, </a:t>
            </a:r>
            <a:r>
              <a:rPr lang="en-US" altLang="en-US" dirty="0" err="1">
                <a:solidFill>
                  <a:srgbClr val="000000"/>
                </a:solidFill>
              </a:rPr>
              <a:t>Koroleva</a:t>
            </a:r>
            <a:r>
              <a:rPr lang="en-US" altLang="en-US" dirty="0">
                <a:solidFill>
                  <a:srgbClr val="000000"/>
                </a:solidFill>
              </a:rPr>
              <a:t> </a:t>
            </a:r>
            <a:r>
              <a:rPr lang="en-US" altLang="en-US" dirty="0" err="1">
                <a:solidFill>
                  <a:srgbClr val="000000"/>
                </a:solidFill>
              </a:rPr>
              <a:t>av</a:t>
            </a:r>
            <a:r>
              <a:rPr lang="en-US" altLang="en-US" dirty="0">
                <a:solidFill>
                  <a:srgbClr val="000000"/>
                </a:solidFill>
              </a:rPr>
              <a:t>, 61</a:t>
            </a:r>
          </a:p>
          <a:p>
            <a:pPr algn="ctr" eaLnBrk="1" hangingPunct="1"/>
            <a:r>
              <a:rPr lang="en-US" altLang="en-US" dirty="0">
                <a:solidFill>
                  <a:srgbClr val="000000"/>
                </a:solidFill>
              </a:rPr>
              <a:t>tel. (812) 602-17-96, mob. tel. +7 964-390-41-52</a:t>
            </a:r>
          </a:p>
          <a:p>
            <a:pPr algn="ctr" eaLnBrk="1" hangingPunct="1"/>
            <a:r>
              <a:rPr lang="en-US" altLang="en-US" dirty="0">
                <a:solidFill>
                  <a:srgbClr val="000000"/>
                </a:solidFill>
              </a:rPr>
              <a:t>e-mail</a:t>
            </a:r>
            <a:r>
              <a:rPr lang="ru-RU" altLang="en-US" dirty="0">
                <a:solidFill>
                  <a:srgbClr val="000000"/>
                </a:solidFill>
              </a:rPr>
              <a:t>: </a:t>
            </a:r>
            <a:r>
              <a:rPr lang="en-US" dirty="0"/>
              <a:t>info@ritecsystems.ru</a:t>
            </a:r>
            <a:endParaRPr lang="en-GB" altLang="en-US"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76200" y="2953583"/>
            <a:ext cx="4419600" cy="553998"/>
          </a:xfrm>
          <a:prstGeom prst="rect">
            <a:avLst/>
          </a:prstGeom>
          <a:noFill/>
          <a:ln w="12700">
            <a:noFill/>
            <a:miter lim="800000"/>
            <a:headEnd type="none" w="sm" len="sm"/>
            <a:tailEnd type="none" w="sm" len="sm"/>
          </a:ln>
          <a:effectLst/>
        </p:spPr>
        <p:txBody>
          <a:bodyPr>
            <a:spAutoFit/>
          </a:bodyPr>
          <a:lstStyle/>
          <a:p>
            <a:pPr algn="ctr" eaLnBrk="0" hangingPunct="0">
              <a:defRPr/>
            </a:pPr>
            <a:r>
              <a:rPr lang="en-GB" sz="3000" dirty="0" smtClean="0">
                <a:solidFill>
                  <a:srgbClr val="33CCCC"/>
                </a:solidFill>
                <a:latin typeface="Arial" pitchFamily="34" charset="0"/>
              </a:rPr>
              <a:t> </a:t>
            </a:r>
            <a:r>
              <a:rPr lang="en-US" sz="3000" dirty="0" smtClean="0">
                <a:solidFill>
                  <a:srgbClr val="33CCCC"/>
                </a:solidFill>
                <a:latin typeface="Arial" pitchFamily="34" charset="0"/>
              </a:rPr>
              <a:t>CO</a:t>
            </a:r>
            <a:r>
              <a:rPr lang="en-US" sz="1800" dirty="0" smtClean="0">
                <a:solidFill>
                  <a:srgbClr val="33CCCC"/>
                </a:solidFill>
                <a:latin typeface="Arial" pitchFamily="34" charset="0"/>
              </a:rPr>
              <a:t>2</a:t>
            </a:r>
            <a:r>
              <a:rPr lang="en-US" sz="3000" dirty="0" smtClean="0">
                <a:solidFill>
                  <a:srgbClr val="33CCCC"/>
                </a:solidFill>
                <a:latin typeface="Arial" pitchFamily="34" charset="0"/>
              </a:rPr>
              <a:t> </a:t>
            </a:r>
            <a:r>
              <a:rPr lang="ru-RU" sz="3000" dirty="0" smtClean="0">
                <a:solidFill>
                  <a:srgbClr val="33CCCC"/>
                </a:solidFill>
                <a:latin typeface="Arial" pitchFamily="34" charset="0"/>
              </a:rPr>
              <a:t>загрязнения </a:t>
            </a:r>
            <a:endParaRPr lang="en-GB" sz="3000" dirty="0">
              <a:solidFill>
                <a:srgbClr val="33CCCC"/>
              </a:solidFill>
              <a:effectLst>
                <a:outerShdw blurRad="38100" dist="38100" dir="2700000" algn="tl">
                  <a:srgbClr val="C0C0C0"/>
                </a:outerShdw>
              </a:effectLst>
              <a:latin typeface="Times New Roman" pitchFamily="18" charset="0"/>
            </a:endParaRPr>
          </a:p>
        </p:txBody>
      </p:sp>
      <p:pic>
        <p:nvPicPr>
          <p:cNvPr id="11267" name="Picture 3" descr="Ital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14563"/>
            <a:ext cx="3970338" cy="2586037"/>
          </a:xfrm>
          <a:prstGeom prst="rect">
            <a:avLst/>
          </a:prstGeom>
          <a:noFill/>
          <a:ln w="38100">
            <a:solidFill>
              <a:srgbClr val="9999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52400" y="2925763"/>
            <a:ext cx="4191000" cy="553998"/>
          </a:xfrm>
          <a:prstGeom prst="rect">
            <a:avLst/>
          </a:prstGeom>
          <a:noFill/>
          <a:ln w="12700">
            <a:noFill/>
            <a:miter lim="800000"/>
            <a:headEnd type="none" w="sm" len="sm"/>
            <a:tailEnd type="none" w="sm" len="sm"/>
          </a:ln>
          <a:effectLst/>
        </p:spPr>
        <p:txBody>
          <a:bodyPr>
            <a:spAutoFit/>
          </a:bodyPr>
          <a:lstStyle/>
          <a:p>
            <a:pPr algn="ctr" eaLnBrk="0" hangingPunct="0">
              <a:defRPr/>
            </a:pPr>
            <a:r>
              <a:rPr lang="en-US" sz="3000" dirty="0">
                <a:solidFill>
                  <a:srgbClr val="33CCCC"/>
                </a:solidFill>
                <a:latin typeface="Arial" pitchFamily="34" charset="0"/>
              </a:rPr>
              <a:t>CO</a:t>
            </a:r>
            <a:r>
              <a:rPr lang="en-US" sz="1800" dirty="0">
                <a:solidFill>
                  <a:srgbClr val="33CCCC"/>
                </a:solidFill>
                <a:latin typeface="Arial" pitchFamily="34" charset="0"/>
              </a:rPr>
              <a:t>2</a:t>
            </a:r>
            <a:r>
              <a:rPr lang="en-US" sz="3000" dirty="0">
                <a:solidFill>
                  <a:srgbClr val="33CCCC"/>
                </a:solidFill>
                <a:latin typeface="Arial" pitchFamily="34" charset="0"/>
              </a:rPr>
              <a:t> </a:t>
            </a:r>
            <a:r>
              <a:rPr lang="ru-RU" sz="3000" dirty="0">
                <a:solidFill>
                  <a:srgbClr val="33CCCC"/>
                </a:solidFill>
                <a:latin typeface="Arial" pitchFamily="34" charset="0"/>
              </a:rPr>
              <a:t>загрязнения</a:t>
            </a:r>
            <a:endParaRPr lang="en-GB" sz="3000" dirty="0">
              <a:solidFill>
                <a:srgbClr val="33CCCC"/>
              </a:solidFill>
              <a:effectLst>
                <a:outerShdw blurRad="38100" dist="38100" dir="2700000" algn="tl">
                  <a:srgbClr val="C0C0C0"/>
                </a:outerShdw>
              </a:effectLst>
              <a:latin typeface="Times New Roman" pitchFamily="18" charset="0"/>
            </a:endParaRPr>
          </a:p>
        </p:txBody>
      </p:sp>
      <p:pic>
        <p:nvPicPr>
          <p:cNvPr id="12291" name="Picture 3" descr="Heathrow Visual Control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133600"/>
            <a:ext cx="3962400" cy="2693988"/>
          </a:xfrm>
          <a:prstGeom prst="rect">
            <a:avLst/>
          </a:prstGeom>
          <a:noFill/>
          <a:ln w="38100">
            <a:solidFill>
              <a:srgbClr val="9999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304800" y="2438400"/>
            <a:ext cx="3887788" cy="1015663"/>
          </a:xfrm>
          <a:prstGeom prst="rect">
            <a:avLst/>
          </a:prstGeom>
          <a:noFill/>
          <a:ln w="12700">
            <a:noFill/>
            <a:miter lim="800000"/>
            <a:headEnd type="none" w="sm" len="sm"/>
            <a:tailEnd type="none" w="sm" len="sm"/>
          </a:ln>
          <a:effectLst/>
        </p:spPr>
        <p:txBody>
          <a:bodyPr>
            <a:spAutoFit/>
          </a:bodyPr>
          <a:lstStyle/>
          <a:p>
            <a:pPr algn="ctr" eaLnBrk="0" hangingPunct="0">
              <a:defRPr/>
            </a:pPr>
            <a:r>
              <a:rPr lang="en-US" sz="3000" dirty="0">
                <a:solidFill>
                  <a:srgbClr val="33CCCC"/>
                </a:solidFill>
                <a:latin typeface="Arial" pitchFamily="34" charset="0"/>
              </a:rPr>
              <a:t>CO</a:t>
            </a:r>
            <a:r>
              <a:rPr lang="en-US" sz="1800" dirty="0">
                <a:solidFill>
                  <a:srgbClr val="33CCCC"/>
                </a:solidFill>
                <a:latin typeface="Arial" pitchFamily="34" charset="0"/>
              </a:rPr>
              <a:t>2</a:t>
            </a:r>
            <a:r>
              <a:rPr lang="en-US" sz="3000" dirty="0">
                <a:solidFill>
                  <a:srgbClr val="33CCCC"/>
                </a:solidFill>
                <a:latin typeface="Arial" pitchFamily="34" charset="0"/>
              </a:rPr>
              <a:t> </a:t>
            </a:r>
            <a:r>
              <a:rPr lang="ru-RU" sz="3000" dirty="0" smtClean="0">
                <a:solidFill>
                  <a:srgbClr val="33CCCC"/>
                </a:solidFill>
                <a:latin typeface="Arial" pitchFamily="34" charset="0"/>
              </a:rPr>
              <a:t>и </a:t>
            </a:r>
            <a:r>
              <a:rPr lang="ru-RU" sz="3000" dirty="0" err="1" smtClean="0">
                <a:solidFill>
                  <a:srgbClr val="33CCCC"/>
                </a:solidFill>
                <a:latin typeface="Arial" pitchFamily="34" charset="0"/>
              </a:rPr>
              <a:t>Са</a:t>
            </a:r>
            <a:r>
              <a:rPr lang="ru-RU" sz="3000" dirty="0" smtClean="0">
                <a:solidFill>
                  <a:srgbClr val="33CCCC"/>
                </a:solidFill>
                <a:latin typeface="Arial" pitchFamily="34" charset="0"/>
              </a:rPr>
              <a:t> загрязнения</a:t>
            </a:r>
            <a:endParaRPr lang="en-GB" sz="3000" dirty="0">
              <a:solidFill>
                <a:srgbClr val="33CCCC"/>
              </a:solidFill>
              <a:effectLst>
                <a:outerShdw blurRad="38100" dist="38100" dir="2700000" algn="tl">
                  <a:srgbClr val="C0C0C0"/>
                </a:outerShdw>
              </a:effectLst>
              <a:latin typeface="Times New Roman" pitchFamily="18" charset="0"/>
            </a:endParaRPr>
          </a:p>
        </p:txBody>
      </p:sp>
      <p:pic>
        <p:nvPicPr>
          <p:cNvPr id="13315" name="Picture 3" descr="QE2-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876800" y="2209800"/>
            <a:ext cx="4038600" cy="2541588"/>
          </a:xfrm>
          <a:prstGeom prst="rect">
            <a:avLst/>
          </a:prstGeom>
          <a:noFill/>
          <a:ln w="38100">
            <a:solidFill>
              <a:srgbClr val="9999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2438400"/>
            <a:ext cx="434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3000" dirty="0" smtClean="0">
                <a:solidFill>
                  <a:srgbClr val="33CCCC"/>
                </a:solidFill>
              </a:rPr>
              <a:t>Случай загрязнения </a:t>
            </a:r>
            <a:r>
              <a:rPr lang="ru-RU" sz="3000" dirty="0" err="1" smtClean="0">
                <a:solidFill>
                  <a:srgbClr val="33CCCC"/>
                </a:solidFill>
              </a:rPr>
              <a:t>Са</a:t>
            </a:r>
            <a:r>
              <a:rPr lang="ru-RU" sz="3000" dirty="0" smtClean="0">
                <a:solidFill>
                  <a:srgbClr val="33CCCC"/>
                </a:solidFill>
              </a:rPr>
              <a:t> в Исландии</a:t>
            </a:r>
            <a:endParaRPr lang="en-GB" sz="3000" dirty="0">
              <a:solidFill>
                <a:srgbClr val="33CCCC"/>
              </a:solidFill>
            </a:endParaRPr>
          </a:p>
        </p:txBody>
      </p:sp>
      <p:pic>
        <p:nvPicPr>
          <p:cNvPr id="14339" name="Picture 3" descr="The need for Glass Protectio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0"/>
            <a:ext cx="3906838" cy="27368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685800" y="2925763"/>
            <a:ext cx="3302000" cy="1015663"/>
          </a:xfrm>
          <a:prstGeom prst="rect">
            <a:avLst/>
          </a:prstGeom>
          <a:noFill/>
          <a:ln w="12700">
            <a:noFill/>
            <a:miter lim="800000"/>
            <a:headEnd type="none" w="sm" len="sm"/>
            <a:tailEnd type="none" w="sm" len="sm"/>
          </a:ln>
          <a:effectLst/>
        </p:spPr>
        <p:txBody>
          <a:bodyPr>
            <a:spAutoFit/>
          </a:bodyPr>
          <a:lstStyle/>
          <a:p>
            <a:pPr algn="ctr" eaLnBrk="0" hangingPunct="0">
              <a:defRPr/>
            </a:pPr>
            <a:r>
              <a:rPr lang="ru-RU" sz="3000" dirty="0" smtClean="0">
                <a:solidFill>
                  <a:srgbClr val="33CCCC"/>
                </a:solidFill>
                <a:latin typeface="Arial" pitchFamily="34" charset="0"/>
              </a:rPr>
              <a:t>Силиконовые загрязнения</a:t>
            </a:r>
            <a:endParaRPr lang="en-GB" sz="3000" dirty="0">
              <a:solidFill>
                <a:srgbClr val="33CCCC"/>
              </a:solidFill>
              <a:effectLst>
                <a:outerShdw blurRad="38100" dist="38100" dir="2700000" algn="tl">
                  <a:srgbClr val="C0C0C0"/>
                </a:outerShdw>
              </a:effectLst>
              <a:latin typeface="Times New Roman" pitchFamily="18" charset="0"/>
            </a:endParaRPr>
          </a:p>
        </p:txBody>
      </p:sp>
      <p:pic>
        <p:nvPicPr>
          <p:cNvPr id="15363" name="Picture 3" descr="Amers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65338"/>
            <a:ext cx="3598863" cy="27273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573088" y="2879725"/>
            <a:ext cx="3929062" cy="1015663"/>
          </a:xfrm>
          <a:prstGeom prst="rect">
            <a:avLst/>
          </a:prstGeom>
          <a:noFill/>
          <a:ln w="12700">
            <a:noFill/>
            <a:miter lim="800000"/>
            <a:headEnd type="none" w="sm" len="sm"/>
            <a:tailEnd type="none" w="sm" len="sm"/>
          </a:ln>
          <a:effectLst/>
        </p:spPr>
        <p:txBody>
          <a:bodyPr>
            <a:spAutoFit/>
          </a:bodyPr>
          <a:lstStyle/>
          <a:p>
            <a:pPr algn="ctr" eaLnBrk="0" hangingPunct="0">
              <a:defRPr/>
            </a:pPr>
            <a:r>
              <a:rPr lang="ru-RU" sz="3000" dirty="0" smtClean="0">
                <a:solidFill>
                  <a:srgbClr val="33CCCC"/>
                </a:solidFill>
                <a:latin typeface="Arial" pitchFamily="34" charset="0"/>
              </a:rPr>
              <a:t>Загрязнения оксидами металлов</a:t>
            </a:r>
            <a:endParaRPr lang="en-GB" sz="3000" dirty="0">
              <a:solidFill>
                <a:srgbClr val="33CCCC"/>
              </a:solidFill>
              <a:effectLst>
                <a:outerShdw blurRad="38100" dist="38100" dir="2700000" algn="tl">
                  <a:srgbClr val="C0C0C0"/>
                </a:outerShdw>
              </a:effectLst>
              <a:latin typeface="Times New Roman" pitchFamily="18" charset="0"/>
            </a:endParaRPr>
          </a:p>
        </p:txBody>
      </p:sp>
      <p:pic>
        <p:nvPicPr>
          <p:cNvPr id="16387" name="Picture 3" descr="#Amstel Station 'Bef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066800"/>
            <a:ext cx="2967038" cy="22272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9028" name="Picture 4" descr="Amstel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3951288"/>
            <a:ext cx="2970212" cy="21685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 Box 5"/>
          <p:cNvSpPr txBox="1">
            <a:spLocks noChangeArrowheads="1"/>
          </p:cNvSpPr>
          <p:nvPr/>
        </p:nvSpPr>
        <p:spPr bwMode="auto">
          <a:xfrm>
            <a:off x="5352561" y="3394087"/>
            <a:ext cx="3088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GB" sz="1800" dirty="0">
                <a:solidFill>
                  <a:srgbClr val="33CCCC"/>
                </a:solidFill>
              </a:rPr>
              <a:t>Amstel </a:t>
            </a:r>
            <a:r>
              <a:rPr lang="ru-RU" sz="1800" dirty="0" smtClean="0">
                <a:solidFill>
                  <a:srgbClr val="33CCCC"/>
                </a:solidFill>
              </a:rPr>
              <a:t>станция</a:t>
            </a:r>
            <a:r>
              <a:rPr lang="en-GB" sz="1800" dirty="0" smtClean="0">
                <a:solidFill>
                  <a:srgbClr val="33CCCC"/>
                </a:solidFill>
              </a:rPr>
              <a:t>, </a:t>
            </a:r>
            <a:r>
              <a:rPr lang="ru-RU" sz="1800" dirty="0" smtClean="0">
                <a:solidFill>
                  <a:srgbClr val="33CCCC"/>
                </a:solidFill>
              </a:rPr>
              <a:t>Голландия</a:t>
            </a:r>
            <a:endParaRPr lang="en-GB" sz="1800" dirty="0">
              <a:solidFill>
                <a:srgbClr val="33CC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7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058988"/>
            <a:ext cx="2952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2"/>
          <p:cNvSpPr txBox="1">
            <a:spLocks noChangeArrowheads="1"/>
          </p:cNvSpPr>
          <p:nvPr/>
        </p:nvSpPr>
        <p:spPr bwMode="auto">
          <a:xfrm>
            <a:off x="2559050" y="437356"/>
            <a:ext cx="5915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2800" b="1" dirty="0" smtClean="0">
                <a:solidFill>
                  <a:srgbClr val="33CCCC"/>
                </a:solidFill>
              </a:rPr>
              <a:t>Защита стекла</a:t>
            </a:r>
            <a:r>
              <a:rPr lang="en-GB" sz="2800" b="1" dirty="0" smtClean="0">
                <a:solidFill>
                  <a:srgbClr val="33CCCC"/>
                </a:solidFill>
              </a:rPr>
              <a:t>: </a:t>
            </a:r>
            <a:r>
              <a:rPr lang="en-GB" sz="2800" b="1" dirty="0" err="1">
                <a:solidFill>
                  <a:srgbClr val="33CCCC"/>
                </a:solidFill>
              </a:rPr>
              <a:t>ClearShield</a:t>
            </a:r>
            <a:r>
              <a:rPr lang="en-GB" sz="2800" b="1" dirty="0">
                <a:solidFill>
                  <a:srgbClr val="33CCCC"/>
                </a:solidFill>
              </a:rPr>
              <a:t> ‘Non-Stick’ Glass™</a:t>
            </a:r>
            <a:endParaRPr lang="en-US" sz="2800" b="1" dirty="0">
              <a:solidFill>
                <a:srgbClr val="33CCCC"/>
              </a:solidFill>
            </a:endParaRPr>
          </a:p>
        </p:txBody>
      </p:sp>
      <p:sp>
        <p:nvSpPr>
          <p:cNvPr id="17412" name="Text Box 6799"/>
          <p:cNvSpPr txBox="1">
            <a:spLocks noChangeArrowheads="1"/>
          </p:cNvSpPr>
          <p:nvPr/>
        </p:nvSpPr>
        <p:spPr bwMode="auto">
          <a:xfrm>
            <a:off x="950912" y="1286941"/>
            <a:ext cx="38369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dirty="0" err="1"/>
              <a:t>ClearShield</a:t>
            </a:r>
            <a:r>
              <a:rPr lang="en-GB" sz="1800" baseline="30000" dirty="0"/>
              <a:t>®</a:t>
            </a:r>
            <a:r>
              <a:rPr lang="en-GB" sz="1800" dirty="0"/>
              <a:t> </a:t>
            </a:r>
            <a:r>
              <a:rPr lang="ru-RU" sz="1800" dirty="0" smtClean="0"/>
              <a:t> - полимерная смола, нанесенная на поверхность стекла</a:t>
            </a:r>
            <a:r>
              <a:rPr lang="en-GB" sz="1800" dirty="0" smtClean="0"/>
              <a:t>:</a:t>
            </a:r>
            <a:endParaRPr lang="en-GB" sz="1800" dirty="0"/>
          </a:p>
        </p:txBody>
      </p:sp>
      <p:sp>
        <p:nvSpPr>
          <p:cNvPr id="17413" name="Text Box 6800"/>
          <p:cNvSpPr txBox="1">
            <a:spLocks noChangeArrowheads="1"/>
          </p:cNvSpPr>
          <p:nvPr/>
        </p:nvSpPr>
        <p:spPr bwMode="auto">
          <a:xfrm>
            <a:off x="950910" y="3133601"/>
            <a:ext cx="38369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dirty="0"/>
              <a:t>     - </a:t>
            </a:r>
            <a:r>
              <a:rPr lang="ru-RU" sz="1800" dirty="0" smtClean="0"/>
              <a:t>повторяет контуры стекла и формирует очень тонкий слой </a:t>
            </a:r>
            <a:r>
              <a:rPr lang="en-GB" sz="1800" dirty="0" smtClean="0"/>
              <a:t>(&lt;1</a:t>
            </a:r>
            <a:r>
              <a:rPr lang="el-GR" sz="1800" dirty="0">
                <a:cs typeface="Arial" charset="0"/>
              </a:rPr>
              <a:t>μ</a:t>
            </a:r>
            <a:r>
              <a:rPr lang="en-GB" sz="1800" dirty="0">
                <a:cs typeface="Arial" charset="0"/>
              </a:rPr>
              <a:t> </a:t>
            </a:r>
            <a:r>
              <a:rPr lang="ru-RU" sz="1800" dirty="0" smtClean="0">
                <a:cs typeface="Arial" charset="0"/>
              </a:rPr>
              <a:t>в толщину</a:t>
            </a:r>
            <a:r>
              <a:rPr lang="en-GB" sz="1800" dirty="0" smtClean="0">
                <a:cs typeface="Arial" charset="0"/>
              </a:rPr>
              <a:t>)</a:t>
            </a:r>
            <a:r>
              <a:rPr lang="ru-RU" sz="1800" dirty="0" smtClean="0">
                <a:cs typeface="Arial" charset="0"/>
              </a:rPr>
              <a:t> мульти -молекулярной защиты благодаря своим уникальным </a:t>
            </a:r>
            <a:r>
              <a:rPr lang="ru-RU" sz="1800" dirty="0" smtClean="0"/>
              <a:t>перекрестным связям</a:t>
            </a:r>
            <a:endParaRPr lang="en-GB" sz="1800" dirty="0"/>
          </a:p>
        </p:txBody>
      </p:sp>
      <p:sp>
        <p:nvSpPr>
          <p:cNvPr id="17414" name="Text Box 6801"/>
          <p:cNvSpPr txBox="1">
            <a:spLocks noChangeArrowheads="1"/>
          </p:cNvSpPr>
          <p:nvPr/>
        </p:nvSpPr>
        <p:spPr bwMode="auto">
          <a:xfrm>
            <a:off x="950911" y="2210271"/>
            <a:ext cx="38369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dirty="0"/>
              <a:t>     - </a:t>
            </a:r>
            <a:r>
              <a:rPr lang="ru-RU" sz="1800" dirty="0" smtClean="0"/>
              <a:t>становится частью стекла с       помощью сильных химических связей</a:t>
            </a:r>
            <a:endParaRPr lang="en-GB" sz="1800" dirty="0"/>
          </a:p>
        </p:txBody>
      </p:sp>
      <p:sp>
        <p:nvSpPr>
          <p:cNvPr id="17415" name="Text Box 6802"/>
          <p:cNvSpPr txBox="1">
            <a:spLocks noChangeArrowheads="1"/>
          </p:cNvSpPr>
          <p:nvPr/>
        </p:nvSpPr>
        <p:spPr bwMode="auto">
          <a:xfrm>
            <a:off x="950913" y="4889500"/>
            <a:ext cx="3836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ru-RU" sz="1800" dirty="0" smtClean="0"/>
              <a:t>Создается покрытие стекла с более высокими качествами</a:t>
            </a:r>
            <a:r>
              <a:rPr lang="en-GB" sz="1800" dirty="0" smtClean="0"/>
              <a:t>, </a:t>
            </a:r>
            <a:r>
              <a:rPr lang="en-GB" sz="1800" dirty="0" err="1" smtClean="0"/>
              <a:t>ClearShield</a:t>
            </a:r>
            <a:r>
              <a:rPr lang="en-GB" sz="1800" dirty="0" smtClean="0"/>
              <a:t> </a:t>
            </a:r>
            <a:r>
              <a:rPr lang="en-GB" sz="1800" dirty="0"/>
              <a:t>‘Non-Stick’ Glass™, </a:t>
            </a:r>
            <a:r>
              <a:rPr lang="ru-RU" sz="1800" dirty="0" smtClean="0"/>
              <a:t>становится химически инертным</a:t>
            </a:r>
            <a:r>
              <a:rPr lang="en-GB" sz="1800" dirty="0" smtClean="0"/>
              <a:t>.</a:t>
            </a:r>
            <a:endParaRPr lang="en-GB" sz="1800" dirty="0"/>
          </a:p>
        </p:txBody>
      </p:sp>
      <p:sp>
        <p:nvSpPr>
          <p:cNvPr id="17416" name="Text Box 14766"/>
          <p:cNvSpPr txBox="1">
            <a:spLocks noChangeArrowheads="1"/>
          </p:cNvSpPr>
          <p:nvPr/>
        </p:nvSpPr>
        <p:spPr bwMode="auto">
          <a:xfrm>
            <a:off x="6242050" y="3570288"/>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sz="1400">
                <a:solidFill>
                  <a:srgbClr val="33CCCC"/>
                </a:solidFill>
              </a:rPr>
              <a:t>ClearShield </a:t>
            </a:r>
          </a:p>
          <a:p>
            <a:pPr algn="ctr"/>
            <a:r>
              <a:rPr lang="en-GB" sz="1400">
                <a:solidFill>
                  <a:srgbClr val="33CCCC"/>
                </a:solidFill>
              </a:rPr>
              <a:t>‘Non-Stick’ Glass</a:t>
            </a:r>
            <a:r>
              <a:rPr lang="en-US" sz="1400" b="1" baseline="30000">
                <a:solidFill>
                  <a:srgbClr val="33CCCC"/>
                </a:solidFill>
              </a:rPr>
              <a:t>™</a:t>
            </a:r>
            <a:endParaRPr lang="en-GB" sz="1400" b="1" baseline="30000">
              <a:solidFill>
                <a:srgbClr val="33CCC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5"/>
          <p:cNvSpPr txBox="1">
            <a:spLocks noChangeArrowheads="1"/>
          </p:cNvSpPr>
          <p:nvPr/>
        </p:nvSpPr>
        <p:spPr bwMode="auto">
          <a:xfrm>
            <a:off x="539750" y="4292600"/>
            <a:ext cx="36004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buFontTx/>
              <a:buChar char="-"/>
            </a:pPr>
            <a:r>
              <a:rPr lang="en-GB" sz="1800" dirty="0"/>
              <a:t> </a:t>
            </a:r>
            <a:r>
              <a:rPr lang="ru-RU" sz="1800" dirty="0" smtClean="0"/>
              <a:t>слабая химическая связь</a:t>
            </a:r>
            <a:endParaRPr lang="en-GB" sz="1800" dirty="0"/>
          </a:p>
          <a:p>
            <a:pPr algn="just" eaLnBrk="1" hangingPunct="1">
              <a:buFontTx/>
              <a:buChar char="-"/>
            </a:pPr>
            <a:r>
              <a:rPr lang="en-GB" sz="1800" dirty="0"/>
              <a:t> </a:t>
            </a:r>
            <a:r>
              <a:rPr lang="ru-RU" sz="1800" dirty="0" smtClean="0"/>
              <a:t>одинарная связь на конце полимерной цепи</a:t>
            </a:r>
            <a:endParaRPr lang="en-GB" sz="1800" dirty="0"/>
          </a:p>
          <a:p>
            <a:pPr algn="just" eaLnBrk="1" hangingPunct="1"/>
            <a:r>
              <a:rPr lang="en-GB" sz="1800" dirty="0"/>
              <a:t>- </a:t>
            </a:r>
            <a:r>
              <a:rPr lang="ru-RU" sz="1800" dirty="0" smtClean="0"/>
              <a:t>моно-молекулярный слой</a:t>
            </a:r>
            <a:endParaRPr lang="en-GB" sz="1800" dirty="0"/>
          </a:p>
          <a:p>
            <a:pPr algn="just" eaLnBrk="1" hangingPunct="1">
              <a:buFontTx/>
              <a:buChar char="-"/>
            </a:pPr>
            <a:r>
              <a:rPr lang="en-GB" sz="1800" dirty="0"/>
              <a:t> </a:t>
            </a:r>
            <a:r>
              <a:rPr lang="ru-RU" sz="1800" dirty="0" smtClean="0"/>
              <a:t>гидрофобность</a:t>
            </a:r>
            <a:endParaRPr lang="en-GB" sz="1800" dirty="0"/>
          </a:p>
          <a:p>
            <a:pPr algn="just" eaLnBrk="1" hangingPunct="1">
              <a:buFontTx/>
              <a:buChar char="-"/>
            </a:pPr>
            <a:r>
              <a:rPr lang="en-GB" sz="1800" b="1" dirty="0"/>
              <a:t> </a:t>
            </a:r>
            <a:r>
              <a:rPr lang="ru-RU" sz="1800" b="1" dirty="0" smtClean="0"/>
              <a:t>временная защита</a:t>
            </a:r>
            <a:endParaRPr lang="en-GB" sz="1800" b="1" dirty="0"/>
          </a:p>
        </p:txBody>
      </p:sp>
      <p:sp>
        <p:nvSpPr>
          <p:cNvPr id="18435" name="Text Box 56"/>
          <p:cNvSpPr txBox="1">
            <a:spLocks noChangeArrowheads="1"/>
          </p:cNvSpPr>
          <p:nvPr/>
        </p:nvSpPr>
        <p:spPr bwMode="auto">
          <a:xfrm>
            <a:off x="222069" y="1628775"/>
            <a:ext cx="855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r>
              <a:rPr lang="ru-RU" sz="1600" b="1" dirty="0" smtClean="0"/>
              <a:t>Силикон всегда является полимером</a:t>
            </a:r>
            <a:r>
              <a:rPr lang="en-GB" sz="1600" b="1" dirty="0" smtClean="0"/>
              <a:t>, </a:t>
            </a:r>
            <a:r>
              <a:rPr lang="ru-RU" sz="1600" b="1" dirty="0" smtClean="0"/>
              <a:t>но полимер не всегда является силиконом</a:t>
            </a:r>
            <a:r>
              <a:rPr lang="en-GB" sz="1600" b="1" dirty="0" smtClean="0"/>
              <a:t>.</a:t>
            </a:r>
            <a:endParaRPr lang="en-GB" sz="1600" b="1" dirty="0"/>
          </a:p>
          <a:p>
            <a:pPr algn="just" eaLnBrk="1" hangingPunct="1"/>
            <a:r>
              <a:rPr lang="en-GB" sz="1600" b="1" dirty="0" err="1"/>
              <a:t>ClearShield</a:t>
            </a:r>
            <a:r>
              <a:rPr lang="en-GB" sz="1600" b="1" baseline="30000" dirty="0" smtClean="0"/>
              <a:t>®</a:t>
            </a:r>
            <a:r>
              <a:rPr lang="ru-RU" sz="1600" b="1" baseline="30000" dirty="0" smtClean="0"/>
              <a:t> </a:t>
            </a:r>
            <a:r>
              <a:rPr lang="en-GB" sz="1600" b="1" dirty="0" smtClean="0"/>
              <a:t> </a:t>
            </a:r>
            <a:r>
              <a:rPr lang="ru-RU" sz="1600" b="1" dirty="0" smtClean="0"/>
              <a:t>- это полимерная смола, не являющаяся силиконом.</a:t>
            </a:r>
            <a:endParaRPr lang="en-GB" sz="1600" b="1" dirty="0"/>
          </a:p>
        </p:txBody>
      </p:sp>
      <p:grpSp>
        <p:nvGrpSpPr>
          <p:cNvPr id="18436" name="Group 54"/>
          <p:cNvGrpSpPr>
            <a:grpSpLocks/>
          </p:cNvGrpSpPr>
          <p:nvPr/>
        </p:nvGrpSpPr>
        <p:grpSpPr bwMode="auto">
          <a:xfrm>
            <a:off x="5445125" y="2911475"/>
            <a:ext cx="2376488" cy="1279525"/>
            <a:chOff x="1392" y="1728"/>
            <a:chExt cx="2544" cy="1248"/>
          </a:xfrm>
        </p:grpSpPr>
        <p:grpSp>
          <p:nvGrpSpPr>
            <p:cNvPr id="18488" name="Group 2"/>
            <p:cNvGrpSpPr>
              <a:grpSpLocks/>
            </p:cNvGrpSpPr>
            <p:nvPr/>
          </p:nvGrpSpPr>
          <p:grpSpPr bwMode="auto">
            <a:xfrm>
              <a:off x="1920" y="1776"/>
              <a:ext cx="1440" cy="864"/>
              <a:chOff x="1920" y="1776"/>
              <a:chExt cx="1440" cy="864"/>
            </a:xfrm>
          </p:grpSpPr>
          <p:sp>
            <p:nvSpPr>
              <p:cNvPr id="18533" name="Line 3"/>
              <p:cNvSpPr>
                <a:spLocks noChangeShapeType="1"/>
              </p:cNvSpPr>
              <p:nvPr/>
            </p:nvSpPr>
            <p:spPr bwMode="auto">
              <a:xfrm>
                <a:off x="1920" y="1776"/>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4" name="Line 4"/>
              <p:cNvSpPr>
                <a:spLocks noChangeShapeType="1"/>
              </p:cNvSpPr>
              <p:nvPr/>
            </p:nvSpPr>
            <p:spPr bwMode="auto">
              <a:xfrm>
                <a:off x="1920" y="2064"/>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5" name="Line 5"/>
              <p:cNvSpPr>
                <a:spLocks noChangeShapeType="1"/>
              </p:cNvSpPr>
              <p:nvPr/>
            </p:nvSpPr>
            <p:spPr bwMode="auto">
              <a:xfrm>
                <a:off x="1920" y="1920"/>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6" name="Line 6"/>
              <p:cNvSpPr>
                <a:spLocks noChangeShapeType="1"/>
              </p:cNvSpPr>
              <p:nvPr/>
            </p:nvSpPr>
            <p:spPr bwMode="auto">
              <a:xfrm>
                <a:off x="1920" y="2208"/>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7" name="Line 7"/>
              <p:cNvSpPr>
                <a:spLocks noChangeShapeType="1"/>
              </p:cNvSpPr>
              <p:nvPr/>
            </p:nvSpPr>
            <p:spPr bwMode="auto">
              <a:xfrm>
                <a:off x="1920" y="2352"/>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8" name="Line 8"/>
              <p:cNvSpPr>
                <a:spLocks noChangeShapeType="1"/>
              </p:cNvSpPr>
              <p:nvPr/>
            </p:nvSpPr>
            <p:spPr bwMode="auto">
              <a:xfrm>
                <a:off x="1920" y="2496"/>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9" name="Line 9"/>
              <p:cNvSpPr>
                <a:spLocks noChangeShapeType="1"/>
              </p:cNvSpPr>
              <p:nvPr/>
            </p:nvSpPr>
            <p:spPr bwMode="auto">
              <a:xfrm>
                <a:off x="1920" y="2640"/>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489" name="Group 10"/>
            <p:cNvGrpSpPr>
              <a:grpSpLocks/>
            </p:cNvGrpSpPr>
            <p:nvPr/>
          </p:nvGrpSpPr>
          <p:grpSpPr bwMode="auto">
            <a:xfrm>
              <a:off x="1392" y="2784"/>
              <a:ext cx="2544" cy="192"/>
              <a:chOff x="1392" y="2784"/>
              <a:chExt cx="2544" cy="192"/>
            </a:xfrm>
          </p:grpSpPr>
          <p:sp>
            <p:nvSpPr>
              <p:cNvPr id="18527" name="Line 11"/>
              <p:cNvSpPr>
                <a:spLocks noChangeShapeType="1"/>
              </p:cNvSpPr>
              <p:nvPr/>
            </p:nvSpPr>
            <p:spPr bwMode="auto">
              <a:xfrm>
                <a:off x="1392" y="2784"/>
                <a:ext cx="25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28" name="Line 12"/>
              <p:cNvSpPr>
                <a:spLocks noChangeShapeType="1"/>
              </p:cNvSpPr>
              <p:nvPr/>
            </p:nvSpPr>
            <p:spPr bwMode="auto">
              <a:xfrm flipH="1">
                <a:off x="148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29" name="Line 13"/>
              <p:cNvSpPr>
                <a:spLocks noChangeShapeType="1"/>
              </p:cNvSpPr>
              <p:nvPr/>
            </p:nvSpPr>
            <p:spPr bwMode="auto">
              <a:xfrm flipH="1">
                <a:off x="196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0" name="Line 14"/>
              <p:cNvSpPr>
                <a:spLocks noChangeShapeType="1"/>
              </p:cNvSpPr>
              <p:nvPr/>
            </p:nvSpPr>
            <p:spPr bwMode="auto">
              <a:xfrm flipH="1">
                <a:off x="244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1" name="Line 15"/>
              <p:cNvSpPr>
                <a:spLocks noChangeShapeType="1"/>
              </p:cNvSpPr>
              <p:nvPr/>
            </p:nvSpPr>
            <p:spPr bwMode="auto">
              <a:xfrm flipH="1">
                <a:off x="292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32" name="Line 16"/>
              <p:cNvSpPr>
                <a:spLocks noChangeShapeType="1"/>
              </p:cNvSpPr>
              <p:nvPr/>
            </p:nvSpPr>
            <p:spPr bwMode="auto">
              <a:xfrm flipH="1">
                <a:off x="3456"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490" name="Group 17"/>
            <p:cNvGrpSpPr>
              <a:grpSpLocks/>
            </p:cNvGrpSpPr>
            <p:nvPr/>
          </p:nvGrpSpPr>
          <p:grpSpPr bwMode="auto">
            <a:xfrm>
              <a:off x="1872" y="1728"/>
              <a:ext cx="1536" cy="1104"/>
              <a:chOff x="1872" y="1728"/>
              <a:chExt cx="1536" cy="1104"/>
            </a:xfrm>
          </p:grpSpPr>
          <p:sp>
            <p:nvSpPr>
              <p:cNvPr id="18491" name="Line 18"/>
              <p:cNvSpPr>
                <a:spLocks noChangeShapeType="1"/>
              </p:cNvSpPr>
              <p:nvPr/>
            </p:nvSpPr>
            <p:spPr bwMode="auto">
              <a:xfrm>
                <a:off x="1920"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92" name="Oval 19"/>
              <p:cNvSpPr>
                <a:spLocks noChangeArrowheads="1"/>
              </p:cNvSpPr>
              <p:nvPr/>
            </p:nvSpPr>
            <p:spPr bwMode="auto">
              <a:xfrm>
                <a:off x="1872"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3" name="Oval 20"/>
              <p:cNvSpPr>
                <a:spLocks noChangeArrowheads="1"/>
              </p:cNvSpPr>
              <p:nvPr/>
            </p:nvSpPr>
            <p:spPr bwMode="auto">
              <a:xfrm>
                <a:off x="1872"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4" name="Oval 21"/>
              <p:cNvSpPr>
                <a:spLocks noChangeArrowheads="1"/>
              </p:cNvSpPr>
              <p:nvPr/>
            </p:nvSpPr>
            <p:spPr bwMode="auto">
              <a:xfrm>
                <a:off x="1872"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5" name="Oval 22"/>
              <p:cNvSpPr>
                <a:spLocks noChangeArrowheads="1"/>
              </p:cNvSpPr>
              <p:nvPr/>
            </p:nvSpPr>
            <p:spPr bwMode="auto">
              <a:xfrm>
                <a:off x="1872"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6" name="Oval 23"/>
              <p:cNvSpPr>
                <a:spLocks noChangeArrowheads="1"/>
              </p:cNvSpPr>
              <p:nvPr/>
            </p:nvSpPr>
            <p:spPr bwMode="auto">
              <a:xfrm>
                <a:off x="1872"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7" name="Oval 24"/>
              <p:cNvSpPr>
                <a:spLocks noChangeArrowheads="1"/>
              </p:cNvSpPr>
              <p:nvPr/>
            </p:nvSpPr>
            <p:spPr bwMode="auto">
              <a:xfrm>
                <a:off x="1872"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8" name="Oval 25"/>
              <p:cNvSpPr>
                <a:spLocks noChangeArrowheads="1"/>
              </p:cNvSpPr>
              <p:nvPr/>
            </p:nvSpPr>
            <p:spPr bwMode="auto">
              <a:xfrm>
                <a:off x="1872"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9" name="Oval 26"/>
              <p:cNvSpPr>
                <a:spLocks noChangeArrowheads="1"/>
              </p:cNvSpPr>
              <p:nvPr/>
            </p:nvSpPr>
            <p:spPr bwMode="auto">
              <a:xfrm>
                <a:off x="1872"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0" name="Line 27"/>
              <p:cNvSpPr>
                <a:spLocks noChangeShapeType="1"/>
              </p:cNvSpPr>
              <p:nvPr/>
            </p:nvSpPr>
            <p:spPr bwMode="auto">
              <a:xfrm>
                <a:off x="2352"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01" name="Oval 28"/>
              <p:cNvSpPr>
                <a:spLocks noChangeArrowheads="1"/>
              </p:cNvSpPr>
              <p:nvPr/>
            </p:nvSpPr>
            <p:spPr bwMode="auto">
              <a:xfrm>
                <a:off x="2304"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2" name="Oval 29"/>
              <p:cNvSpPr>
                <a:spLocks noChangeArrowheads="1"/>
              </p:cNvSpPr>
              <p:nvPr/>
            </p:nvSpPr>
            <p:spPr bwMode="auto">
              <a:xfrm>
                <a:off x="2304"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3" name="Oval 30"/>
              <p:cNvSpPr>
                <a:spLocks noChangeArrowheads="1"/>
              </p:cNvSpPr>
              <p:nvPr/>
            </p:nvSpPr>
            <p:spPr bwMode="auto">
              <a:xfrm>
                <a:off x="2304"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4" name="Oval 31"/>
              <p:cNvSpPr>
                <a:spLocks noChangeArrowheads="1"/>
              </p:cNvSpPr>
              <p:nvPr/>
            </p:nvSpPr>
            <p:spPr bwMode="auto">
              <a:xfrm>
                <a:off x="2304"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5" name="Oval 32"/>
              <p:cNvSpPr>
                <a:spLocks noChangeArrowheads="1"/>
              </p:cNvSpPr>
              <p:nvPr/>
            </p:nvSpPr>
            <p:spPr bwMode="auto">
              <a:xfrm>
                <a:off x="2304"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6" name="Oval 33"/>
              <p:cNvSpPr>
                <a:spLocks noChangeArrowheads="1"/>
              </p:cNvSpPr>
              <p:nvPr/>
            </p:nvSpPr>
            <p:spPr bwMode="auto">
              <a:xfrm>
                <a:off x="2304"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7" name="Oval 34"/>
              <p:cNvSpPr>
                <a:spLocks noChangeArrowheads="1"/>
              </p:cNvSpPr>
              <p:nvPr/>
            </p:nvSpPr>
            <p:spPr bwMode="auto">
              <a:xfrm>
                <a:off x="2304"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8" name="Oval 35"/>
              <p:cNvSpPr>
                <a:spLocks noChangeArrowheads="1"/>
              </p:cNvSpPr>
              <p:nvPr/>
            </p:nvSpPr>
            <p:spPr bwMode="auto">
              <a:xfrm>
                <a:off x="2304"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09" name="Line 36"/>
              <p:cNvSpPr>
                <a:spLocks noChangeShapeType="1"/>
              </p:cNvSpPr>
              <p:nvPr/>
            </p:nvSpPr>
            <p:spPr bwMode="auto">
              <a:xfrm>
                <a:off x="2832"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10" name="Oval 37"/>
              <p:cNvSpPr>
                <a:spLocks noChangeArrowheads="1"/>
              </p:cNvSpPr>
              <p:nvPr/>
            </p:nvSpPr>
            <p:spPr bwMode="auto">
              <a:xfrm>
                <a:off x="2784"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1" name="Oval 38"/>
              <p:cNvSpPr>
                <a:spLocks noChangeArrowheads="1"/>
              </p:cNvSpPr>
              <p:nvPr/>
            </p:nvSpPr>
            <p:spPr bwMode="auto">
              <a:xfrm>
                <a:off x="2784"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2" name="Oval 39"/>
              <p:cNvSpPr>
                <a:spLocks noChangeArrowheads="1"/>
              </p:cNvSpPr>
              <p:nvPr/>
            </p:nvSpPr>
            <p:spPr bwMode="auto">
              <a:xfrm>
                <a:off x="2784"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3" name="Oval 40"/>
              <p:cNvSpPr>
                <a:spLocks noChangeArrowheads="1"/>
              </p:cNvSpPr>
              <p:nvPr/>
            </p:nvSpPr>
            <p:spPr bwMode="auto">
              <a:xfrm>
                <a:off x="2784"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4" name="Oval 41"/>
              <p:cNvSpPr>
                <a:spLocks noChangeArrowheads="1"/>
              </p:cNvSpPr>
              <p:nvPr/>
            </p:nvSpPr>
            <p:spPr bwMode="auto">
              <a:xfrm>
                <a:off x="2784"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5" name="Oval 42"/>
              <p:cNvSpPr>
                <a:spLocks noChangeArrowheads="1"/>
              </p:cNvSpPr>
              <p:nvPr/>
            </p:nvSpPr>
            <p:spPr bwMode="auto">
              <a:xfrm>
                <a:off x="2784"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6" name="Oval 43"/>
              <p:cNvSpPr>
                <a:spLocks noChangeArrowheads="1"/>
              </p:cNvSpPr>
              <p:nvPr/>
            </p:nvSpPr>
            <p:spPr bwMode="auto">
              <a:xfrm>
                <a:off x="2784"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7" name="Oval 44"/>
              <p:cNvSpPr>
                <a:spLocks noChangeArrowheads="1"/>
              </p:cNvSpPr>
              <p:nvPr/>
            </p:nvSpPr>
            <p:spPr bwMode="auto">
              <a:xfrm>
                <a:off x="2784"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18" name="Line 45"/>
              <p:cNvSpPr>
                <a:spLocks noChangeShapeType="1"/>
              </p:cNvSpPr>
              <p:nvPr/>
            </p:nvSpPr>
            <p:spPr bwMode="auto">
              <a:xfrm>
                <a:off x="3360"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519" name="Oval 46"/>
              <p:cNvSpPr>
                <a:spLocks noChangeArrowheads="1"/>
              </p:cNvSpPr>
              <p:nvPr/>
            </p:nvSpPr>
            <p:spPr bwMode="auto">
              <a:xfrm>
                <a:off x="3312"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0" name="Oval 47"/>
              <p:cNvSpPr>
                <a:spLocks noChangeArrowheads="1"/>
              </p:cNvSpPr>
              <p:nvPr/>
            </p:nvSpPr>
            <p:spPr bwMode="auto">
              <a:xfrm>
                <a:off x="3312"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1" name="Oval 48"/>
              <p:cNvSpPr>
                <a:spLocks noChangeArrowheads="1"/>
              </p:cNvSpPr>
              <p:nvPr/>
            </p:nvSpPr>
            <p:spPr bwMode="auto">
              <a:xfrm>
                <a:off x="3312"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2" name="Oval 49"/>
              <p:cNvSpPr>
                <a:spLocks noChangeArrowheads="1"/>
              </p:cNvSpPr>
              <p:nvPr/>
            </p:nvSpPr>
            <p:spPr bwMode="auto">
              <a:xfrm>
                <a:off x="3312"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3" name="Oval 50"/>
              <p:cNvSpPr>
                <a:spLocks noChangeArrowheads="1"/>
              </p:cNvSpPr>
              <p:nvPr/>
            </p:nvSpPr>
            <p:spPr bwMode="auto">
              <a:xfrm>
                <a:off x="3312"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4" name="Oval 51"/>
              <p:cNvSpPr>
                <a:spLocks noChangeArrowheads="1"/>
              </p:cNvSpPr>
              <p:nvPr/>
            </p:nvSpPr>
            <p:spPr bwMode="auto">
              <a:xfrm>
                <a:off x="3312"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5" name="Oval 52"/>
              <p:cNvSpPr>
                <a:spLocks noChangeArrowheads="1"/>
              </p:cNvSpPr>
              <p:nvPr/>
            </p:nvSpPr>
            <p:spPr bwMode="auto">
              <a:xfrm>
                <a:off x="3312"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526" name="Oval 53"/>
              <p:cNvSpPr>
                <a:spLocks noChangeArrowheads="1"/>
              </p:cNvSpPr>
              <p:nvPr/>
            </p:nvSpPr>
            <p:spPr bwMode="auto">
              <a:xfrm>
                <a:off x="3312" y="1728"/>
                <a:ext cx="96" cy="96"/>
              </a:xfrm>
              <a:prstGeom prst="ellipse">
                <a:avLst/>
              </a:prstGeom>
              <a:solidFill>
                <a:schemeClr val="bg1"/>
              </a:solidFill>
              <a:ln w="9525">
                <a:solidFill>
                  <a:schemeClr val="tx1"/>
                </a:solidFill>
                <a:round/>
                <a:headEnd/>
                <a:tailEnd/>
              </a:ln>
            </p:spPr>
            <p:txBody>
              <a:bodyPr wrap="none" anchor="ctr"/>
              <a:lstStyle/>
              <a:p>
                <a:endParaRPr lang="en-US"/>
              </a:p>
            </p:txBody>
          </p:sp>
        </p:grpSp>
      </p:grpSp>
      <p:sp>
        <p:nvSpPr>
          <p:cNvPr id="18437" name="Line 59"/>
          <p:cNvSpPr>
            <a:spLocks noChangeShapeType="1"/>
          </p:cNvSpPr>
          <p:nvPr/>
        </p:nvSpPr>
        <p:spPr bwMode="auto">
          <a:xfrm>
            <a:off x="5651500" y="2908300"/>
            <a:ext cx="0" cy="10969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8438" name="Text Box 60"/>
          <p:cNvSpPr txBox="1">
            <a:spLocks noChangeArrowheads="1"/>
          </p:cNvSpPr>
          <p:nvPr/>
        </p:nvSpPr>
        <p:spPr bwMode="auto">
          <a:xfrm rot="-5398047">
            <a:off x="5086351" y="3349625"/>
            <a:ext cx="8556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200"/>
              <a:t>&lt; 1micron</a:t>
            </a:r>
          </a:p>
        </p:txBody>
      </p:sp>
      <p:sp>
        <p:nvSpPr>
          <p:cNvPr id="18439" name="Text Box 62"/>
          <p:cNvSpPr txBox="1">
            <a:spLocks noChangeArrowheads="1"/>
          </p:cNvSpPr>
          <p:nvPr/>
        </p:nvSpPr>
        <p:spPr bwMode="auto">
          <a:xfrm>
            <a:off x="838200" y="1105555"/>
            <a:ext cx="7437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dirty="0" err="1">
                <a:solidFill>
                  <a:srgbClr val="33CCCC"/>
                </a:solidFill>
              </a:rPr>
              <a:t>ClearShield</a:t>
            </a:r>
            <a:r>
              <a:rPr lang="en-GB" sz="2800" b="1" baseline="30000" dirty="0">
                <a:solidFill>
                  <a:srgbClr val="33CCCC"/>
                </a:solidFill>
              </a:rPr>
              <a:t>®</a:t>
            </a:r>
            <a:r>
              <a:rPr lang="en-GB" sz="2800" b="1" dirty="0">
                <a:solidFill>
                  <a:srgbClr val="33CCCC"/>
                </a:solidFill>
              </a:rPr>
              <a:t> vs </a:t>
            </a:r>
            <a:r>
              <a:rPr lang="ru-RU" sz="2800" b="1" dirty="0" smtClean="0">
                <a:solidFill>
                  <a:srgbClr val="33CCCC"/>
                </a:solidFill>
              </a:rPr>
              <a:t>Силиконовых продуктов</a:t>
            </a:r>
            <a:endParaRPr lang="en-GB" sz="2800" b="1" dirty="0">
              <a:solidFill>
                <a:srgbClr val="33CCCC"/>
              </a:solidFill>
            </a:endParaRPr>
          </a:p>
        </p:txBody>
      </p:sp>
      <p:grpSp>
        <p:nvGrpSpPr>
          <p:cNvPr id="18440" name="Group 120"/>
          <p:cNvGrpSpPr>
            <a:grpSpLocks/>
          </p:cNvGrpSpPr>
          <p:nvPr/>
        </p:nvGrpSpPr>
        <p:grpSpPr bwMode="auto">
          <a:xfrm>
            <a:off x="971550" y="2852738"/>
            <a:ext cx="2376488" cy="1279525"/>
            <a:chOff x="980" y="1853"/>
            <a:chExt cx="1497" cy="806"/>
          </a:xfrm>
        </p:grpSpPr>
        <p:grpSp>
          <p:nvGrpSpPr>
            <p:cNvPr id="18444" name="Group 74"/>
            <p:cNvGrpSpPr>
              <a:grpSpLocks/>
            </p:cNvGrpSpPr>
            <p:nvPr/>
          </p:nvGrpSpPr>
          <p:grpSpPr bwMode="auto">
            <a:xfrm>
              <a:off x="980" y="2535"/>
              <a:ext cx="1497" cy="124"/>
              <a:chOff x="1392" y="2784"/>
              <a:chExt cx="2544" cy="192"/>
            </a:xfrm>
          </p:grpSpPr>
          <p:sp>
            <p:nvSpPr>
              <p:cNvPr id="18482" name="Line 75"/>
              <p:cNvSpPr>
                <a:spLocks noChangeShapeType="1"/>
              </p:cNvSpPr>
              <p:nvPr/>
            </p:nvSpPr>
            <p:spPr bwMode="auto">
              <a:xfrm>
                <a:off x="1392" y="2784"/>
                <a:ext cx="25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3" name="Line 76"/>
              <p:cNvSpPr>
                <a:spLocks noChangeShapeType="1"/>
              </p:cNvSpPr>
              <p:nvPr/>
            </p:nvSpPr>
            <p:spPr bwMode="auto">
              <a:xfrm flipH="1">
                <a:off x="148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4" name="Line 77"/>
              <p:cNvSpPr>
                <a:spLocks noChangeShapeType="1"/>
              </p:cNvSpPr>
              <p:nvPr/>
            </p:nvSpPr>
            <p:spPr bwMode="auto">
              <a:xfrm flipH="1">
                <a:off x="196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5" name="Line 78"/>
              <p:cNvSpPr>
                <a:spLocks noChangeShapeType="1"/>
              </p:cNvSpPr>
              <p:nvPr/>
            </p:nvSpPr>
            <p:spPr bwMode="auto">
              <a:xfrm flipH="1">
                <a:off x="244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6" name="Line 79"/>
              <p:cNvSpPr>
                <a:spLocks noChangeShapeType="1"/>
              </p:cNvSpPr>
              <p:nvPr/>
            </p:nvSpPr>
            <p:spPr bwMode="auto">
              <a:xfrm flipH="1">
                <a:off x="2928"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87" name="Line 80"/>
              <p:cNvSpPr>
                <a:spLocks noChangeShapeType="1"/>
              </p:cNvSpPr>
              <p:nvPr/>
            </p:nvSpPr>
            <p:spPr bwMode="auto">
              <a:xfrm flipH="1">
                <a:off x="3456" y="2784"/>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445" name="Group 81"/>
            <p:cNvGrpSpPr>
              <a:grpSpLocks/>
            </p:cNvGrpSpPr>
            <p:nvPr/>
          </p:nvGrpSpPr>
          <p:grpSpPr bwMode="auto">
            <a:xfrm>
              <a:off x="1262" y="1853"/>
              <a:ext cx="904" cy="713"/>
              <a:chOff x="1872" y="1728"/>
              <a:chExt cx="1536" cy="1104"/>
            </a:xfrm>
          </p:grpSpPr>
          <p:sp>
            <p:nvSpPr>
              <p:cNvPr id="18446" name="Line 82"/>
              <p:cNvSpPr>
                <a:spLocks noChangeShapeType="1"/>
              </p:cNvSpPr>
              <p:nvPr/>
            </p:nvSpPr>
            <p:spPr bwMode="auto">
              <a:xfrm>
                <a:off x="1920"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7" name="Oval 83"/>
              <p:cNvSpPr>
                <a:spLocks noChangeArrowheads="1"/>
              </p:cNvSpPr>
              <p:nvPr/>
            </p:nvSpPr>
            <p:spPr bwMode="auto">
              <a:xfrm>
                <a:off x="1872"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48" name="Oval 84"/>
              <p:cNvSpPr>
                <a:spLocks noChangeArrowheads="1"/>
              </p:cNvSpPr>
              <p:nvPr/>
            </p:nvSpPr>
            <p:spPr bwMode="auto">
              <a:xfrm>
                <a:off x="1872"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49" name="Oval 85"/>
              <p:cNvSpPr>
                <a:spLocks noChangeArrowheads="1"/>
              </p:cNvSpPr>
              <p:nvPr/>
            </p:nvSpPr>
            <p:spPr bwMode="auto">
              <a:xfrm>
                <a:off x="1872"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0" name="Oval 86"/>
              <p:cNvSpPr>
                <a:spLocks noChangeArrowheads="1"/>
              </p:cNvSpPr>
              <p:nvPr/>
            </p:nvSpPr>
            <p:spPr bwMode="auto">
              <a:xfrm>
                <a:off x="1872"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1" name="Oval 87"/>
              <p:cNvSpPr>
                <a:spLocks noChangeArrowheads="1"/>
              </p:cNvSpPr>
              <p:nvPr/>
            </p:nvSpPr>
            <p:spPr bwMode="auto">
              <a:xfrm>
                <a:off x="1872"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2" name="Oval 88"/>
              <p:cNvSpPr>
                <a:spLocks noChangeArrowheads="1"/>
              </p:cNvSpPr>
              <p:nvPr/>
            </p:nvSpPr>
            <p:spPr bwMode="auto">
              <a:xfrm>
                <a:off x="1872"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3" name="Oval 89"/>
              <p:cNvSpPr>
                <a:spLocks noChangeArrowheads="1"/>
              </p:cNvSpPr>
              <p:nvPr/>
            </p:nvSpPr>
            <p:spPr bwMode="auto">
              <a:xfrm>
                <a:off x="1872"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4" name="Oval 90"/>
              <p:cNvSpPr>
                <a:spLocks noChangeArrowheads="1"/>
              </p:cNvSpPr>
              <p:nvPr/>
            </p:nvSpPr>
            <p:spPr bwMode="auto">
              <a:xfrm>
                <a:off x="1872"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5" name="Line 91"/>
              <p:cNvSpPr>
                <a:spLocks noChangeShapeType="1"/>
              </p:cNvSpPr>
              <p:nvPr/>
            </p:nvSpPr>
            <p:spPr bwMode="auto">
              <a:xfrm>
                <a:off x="2352"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6" name="Oval 92"/>
              <p:cNvSpPr>
                <a:spLocks noChangeArrowheads="1"/>
              </p:cNvSpPr>
              <p:nvPr/>
            </p:nvSpPr>
            <p:spPr bwMode="auto">
              <a:xfrm>
                <a:off x="2304"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7" name="Oval 93"/>
              <p:cNvSpPr>
                <a:spLocks noChangeArrowheads="1"/>
              </p:cNvSpPr>
              <p:nvPr/>
            </p:nvSpPr>
            <p:spPr bwMode="auto">
              <a:xfrm>
                <a:off x="2304"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8" name="Oval 94"/>
              <p:cNvSpPr>
                <a:spLocks noChangeArrowheads="1"/>
              </p:cNvSpPr>
              <p:nvPr/>
            </p:nvSpPr>
            <p:spPr bwMode="auto">
              <a:xfrm>
                <a:off x="2304"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59" name="Oval 95"/>
              <p:cNvSpPr>
                <a:spLocks noChangeArrowheads="1"/>
              </p:cNvSpPr>
              <p:nvPr/>
            </p:nvSpPr>
            <p:spPr bwMode="auto">
              <a:xfrm>
                <a:off x="2304"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0" name="Oval 96"/>
              <p:cNvSpPr>
                <a:spLocks noChangeArrowheads="1"/>
              </p:cNvSpPr>
              <p:nvPr/>
            </p:nvSpPr>
            <p:spPr bwMode="auto">
              <a:xfrm>
                <a:off x="2304"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1" name="Oval 97"/>
              <p:cNvSpPr>
                <a:spLocks noChangeArrowheads="1"/>
              </p:cNvSpPr>
              <p:nvPr/>
            </p:nvSpPr>
            <p:spPr bwMode="auto">
              <a:xfrm>
                <a:off x="2304"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2" name="Oval 98"/>
              <p:cNvSpPr>
                <a:spLocks noChangeArrowheads="1"/>
              </p:cNvSpPr>
              <p:nvPr/>
            </p:nvSpPr>
            <p:spPr bwMode="auto">
              <a:xfrm>
                <a:off x="2304"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3" name="Oval 99"/>
              <p:cNvSpPr>
                <a:spLocks noChangeArrowheads="1"/>
              </p:cNvSpPr>
              <p:nvPr/>
            </p:nvSpPr>
            <p:spPr bwMode="auto">
              <a:xfrm>
                <a:off x="2304"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4" name="Line 100"/>
              <p:cNvSpPr>
                <a:spLocks noChangeShapeType="1"/>
              </p:cNvSpPr>
              <p:nvPr/>
            </p:nvSpPr>
            <p:spPr bwMode="auto">
              <a:xfrm>
                <a:off x="2832"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65" name="Oval 101"/>
              <p:cNvSpPr>
                <a:spLocks noChangeArrowheads="1"/>
              </p:cNvSpPr>
              <p:nvPr/>
            </p:nvSpPr>
            <p:spPr bwMode="auto">
              <a:xfrm>
                <a:off x="2784"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6" name="Oval 102"/>
              <p:cNvSpPr>
                <a:spLocks noChangeArrowheads="1"/>
              </p:cNvSpPr>
              <p:nvPr/>
            </p:nvSpPr>
            <p:spPr bwMode="auto">
              <a:xfrm>
                <a:off x="2784"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7" name="Oval 103"/>
              <p:cNvSpPr>
                <a:spLocks noChangeArrowheads="1"/>
              </p:cNvSpPr>
              <p:nvPr/>
            </p:nvSpPr>
            <p:spPr bwMode="auto">
              <a:xfrm>
                <a:off x="2784"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8" name="Oval 104"/>
              <p:cNvSpPr>
                <a:spLocks noChangeArrowheads="1"/>
              </p:cNvSpPr>
              <p:nvPr/>
            </p:nvSpPr>
            <p:spPr bwMode="auto">
              <a:xfrm>
                <a:off x="2784"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69" name="Oval 105"/>
              <p:cNvSpPr>
                <a:spLocks noChangeArrowheads="1"/>
              </p:cNvSpPr>
              <p:nvPr/>
            </p:nvSpPr>
            <p:spPr bwMode="auto">
              <a:xfrm>
                <a:off x="2784"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0" name="Oval 106"/>
              <p:cNvSpPr>
                <a:spLocks noChangeArrowheads="1"/>
              </p:cNvSpPr>
              <p:nvPr/>
            </p:nvSpPr>
            <p:spPr bwMode="auto">
              <a:xfrm>
                <a:off x="2784"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1" name="Oval 107"/>
              <p:cNvSpPr>
                <a:spLocks noChangeArrowheads="1"/>
              </p:cNvSpPr>
              <p:nvPr/>
            </p:nvSpPr>
            <p:spPr bwMode="auto">
              <a:xfrm>
                <a:off x="2784"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2" name="Oval 108"/>
              <p:cNvSpPr>
                <a:spLocks noChangeArrowheads="1"/>
              </p:cNvSpPr>
              <p:nvPr/>
            </p:nvSpPr>
            <p:spPr bwMode="auto">
              <a:xfrm>
                <a:off x="2784"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3" name="Line 109"/>
              <p:cNvSpPr>
                <a:spLocks noChangeShapeType="1"/>
              </p:cNvSpPr>
              <p:nvPr/>
            </p:nvSpPr>
            <p:spPr bwMode="auto">
              <a:xfrm>
                <a:off x="3360" y="1728"/>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74" name="Oval 110"/>
              <p:cNvSpPr>
                <a:spLocks noChangeArrowheads="1"/>
              </p:cNvSpPr>
              <p:nvPr/>
            </p:nvSpPr>
            <p:spPr bwMode="auto">
              <a:xfrm>
                <a:off x="3312" y="27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5" name="Oval 111"/>
              <p:cNvSpPr>
                <a:spLocks noChangeArrowheads="1"/>
              </p:cNvSpPr>
              <p:nvPr/>
            </p:nvSpPr>
            <p:spPr bwMode="auto">
              <a:xfrm>
                <a:off x="3312" y="25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6" name="Oval 112"/>
              <p:cNvSpPr>
                <a:spLocks noChangeArrowheads="1"/>
              </p:cNvSpPr>
              <p:nvPr/>
            </p:nvSpPr>
            <p:spPr bwMode="auto">
              <a:xfrm>
                <a:off x="3312" y="244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7" name="Oval 113"/>
              <p:cNvSpPr>
                <a:spLocks noChangeArrowheads="1"/>
              </p:cNvSpPr>
              <p:nvPr/>
            </p:nvSpPr>
            <p:spPr bwMode="auto">
              <a:xfrm>
                <a:off x="3312" y="230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8" name="Oval 114"/>
              <p:cNvSpPr>
                <a:spLocks noChangeArrowheads="1"/>
              </p:cNvSpPr>
              <p:nvPr/>
            </p:nvSpPr>
            <p:spPr bwMode="auto">
              <a:xfrm>
                <a:off x="3312" y="216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79" name="Oval 115"/>
              <p:cNvSpPr>
                <a:spLocks noChangeArrowheads="1"/>
              </p:cNvSpPr>
              <p:nvPr/>
            </p:nvSpPr>
            <p:spPr bwMode="auto">
              <a:xfrm>
                <a:off x="3312" y="201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0" name="Oval 116"/>
              <p:cNvSpPr>
                <a:spLocks noChangeArrowheads="1"/>
              </p:cNvSpPr>
              <p:nvPr/>
            </p:nvSpPr>
            <p:spPr bwMode="auto">
              <a:xfrm>
                <a:off x="3312" y="187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1" name="Oval 117"/>
              <p:cNvSpPr>
                <a:spLocks noChangeArrowheads="1"/>
              </p:cNvSpPr>
              <p:nvPr/>
            </p:nvSpPr>
            <p:spPr bwMode="auto">
              <a:xfrm>
                <a:off x="3312" y="1728"/>
                <a:ext cx="96" cy="96"/>
              </a:xfrm>
              <a:prstGeom prst="ellipse">
                <a:avLst/>
              </a:prstGeom>
              <a:solidFill>
                <a:schemeClr val="bg1"/>
              </a:solidFill>
              <a:ln w="9525">
                <a:solidFill>
                  <a:schemeClr val="tx1"/>
                </a:solidFill>
                <a:round/>
                <a:headEnd/>
                <a:tailEnd/>
              </a:ln>
            </p:spPr>
            <p:txBody>
              <a:bodyPr wrap="none" anchor="ctr"/>
              <a:lstStyle/>
              <a:p>
                <a:endParaRPr lang="en-US"/>
              </a:p>
            </p:txBody>
          </p:sp>
        </p:grpSp>
      </p:grpSp>
      <p:sp>
        <p:nvSpPr>
          <p:cNvPr id="18441" name="Text Box 121"/>
          <p:cNvSpPr txBox="1">
            <a:spLocks noChangeArrowheads="1"/>
          </p:cNvSpPr>
          <p:nvPr/>
        </p:nvSpPr>
        <p:spPr bwMode="auto">
          <a:xfrm>
            <a:off x="141267" y="2341563"/>
            <a:ext cx="4439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ru-RU" sz="1800" dirty="0" smtClean="0">
                <a:solidFill>
                  <a:srgbClr val="33CCCC"/>
                </a:solidFill>
              </a:rPr>
              <a:t>Технологии базирующиеся на силиконе</a:t>
            </a:r>
            <a:endParaRPr lang="en-GB" sz="1800" dirty="0">
              <a:solidFill>
                <a:srgbClr val="33CCCC"/>
              </a:solidFill>
            </a:endParaRPr>
          </a:p>
        </p:txBody>
      </p:sp>
      <p:sp>
        <p:nvSpPr>
          <p:cNvPr id="18442" name="Text Box 122"/>
          <p:cNvSpPr txBox="1">
            <a:spLocks noChangeArrowheads="1"/>
          </p:cNvSpPr>
          <p:nvPr/>
        </p:nvSpPr>
        <p:spPr bwMode="auto">
          <a:xfrm>
            <a:off x="5888038" y="2349500"/>
            <a:ext cx="1611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a:solidFill>
                  <a:srgbClr val="33CCCC"/>
                </a:solidFill>
              </a:rPr>
              <a:t>ClearShield</a:t>
            </a:r>
            <a:r>
              <a:rPr lang="en-GB" sz="1800" baseline="30000">
                <a:solidFill>
                  <a:srgbClr val="33CCCC"/>
                </a:solidFill>
              </a:rPr>
              <a:t>®</a:t>
            </a:r>
            <a:r>
              <a:rPr lang="en-GB" sz="1800">
                <a:solidFill>
                  <a:srgbClr val="33CCCC"/>
                </a:solidFill>
              </a:rPr>
              <a:t> </a:t>
            </a:r>
          </a:p>
        </p:txBody>
      </p:sp>
      <p:sp>
        <p:nvSpPr>
          <p:cNvPr id="18443" name="Text Box 123"/>
          <p:cNvSpPr txBox="1">
            <a:spLocks noChangeArrowheads="1"/>
          </p:cNvSpPr>
          <p:nvPr/>
        </p:nvSpPr>
        <p:spPr bwMode="auto">
          <a:xfrm>
            <a:off x="4356100" y="4292600"/>
            <a:ext cx="45370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buFontTx/>
              <a:buChar char="-"/>
            </a:pPr>
            <a:r>
              <a:rPr lang="en-GB" sz="1800" dirty="0"/>
              <a:t> </a:t>
            </a:r>
            <a:r>
              <a:rPr lang="ru-RU" sz="1800" dirty="0" smtClean="0"/>
              <a:t>сильная химическая связь</a:t>
            </a:r>
            <a:endParaRPr lang="en-GB" sz="1800" dirty="0"/>
          </a:p>
          <a:p>
            <a:pPr algn="just" eaLnBrk="1" hangingPunct="1">
              <a:buFontTx/>
              <a:buChar char="-"/>
            </a:pPr>
            <a:r>
              <a:rPr lang="en-GB" sz="1800" dirty="0"/>
              <a:t> </a:t>
            </a:r>
            <a:r>
              <a:rPr lang="ru-RU" sz="1800" dirty="0" smtClean="0"/>
              <a:t>множественная связь вдоль всей полимерной цепи</a:t>
            </a:r>
            <a:r>
              <a:rPr lang="en-GB" sz="1800" dirty="0" smtClean="0"/>
              <a:t> </a:t>
            </a:r>
            <a:endParaRPr lang="en-GB" sz="1800" dirty="0"/>
          </a:p>
          <a:p>
            <a:pPr algn="just" eaLnBrk="1" hangingPunct="1">
              <a:buFontTx/>
              <a:buChar char="-"/>
            </a:pPr>
            <a:r>
              <a:rPr lang="en-GB" sz="1800" dirty="0"/>
              <a:t> </a:t>
            </a:r>
            <a:r>
              <a:rPr lang="ru-RU" sz="1800" dirty="0" smtClean="0"/>
              <a:t>перекрестные связи с самим стеклом</a:t>
            </a:r>
            <a:endParaRPr lang="en-GB" sz="1800" dirty="0"/>
          </a:p>
          <a:p>
            <a:pPr algn="just" eaLnBrk="1" hangingPunct="1">
              <a:buFontTx/>
              <a:buChar char="-"/>
            </a:pPr>
            <a:r>
              <a:rPr lang="en-GB" sz="1800" dirty="0"/>
              <a:t> </a:t>
            </a:r>
            <a:r>
              <a:rPr lang="ru-RU" sz="1800" dirty="0" smtClean="0"/>
              <a:t>мульти-молекулярный слой</a:t>
            </a:r>
            <a:endParaRPr lang="en-GB" sz="1800" dirty="0"/>
          </a:p>
          <a:p>
            <a:pPr algn="just" eaLnBrk="1" hangingPunct="1">
              <a:buFontTx/>
              <a:buChar char="-"/>
            </a:pPr>
            <a:r>
              <a:rPr lang="en-GB" sz="1800" dirty="0"/>
              <a:t> </a:t>
            </a:r>
            <a:r>
              <a:rPr lang="ru-RU" sz="1800" dirty="0" smtClean="0"/>
              <a:t>гидрофобность</a:t>
            </a:r>
            <a:endParaRPr lang="en-GB" sz="1800" dirty="0"/>
          </a:p>
          <a:p>
            <a:pPr algn="just" eaLnBrk="1" hangingPunct="1">
              <a:buFontTx/>
              <a:buChar char="-"/>
            </a:pPr>
            <a:r>
              <a:rPr lang="en-GB" sz="1800" b="1" dirty="0"/>
              <a:t> </a:t>
            </a:r>
            <a:r>
              <a:rPr lang="ru-RU" sz="1800" b="1" dirty="0" smtClean="0"/>
              <a:t>долговременная защита</a:t>
            </a:r>
            <a:endParaRPr lang="en-GB" sz="1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804863" y="9144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2800" b="1" dirty="0" smtClean="0">
                <a:solidFill>
                  <a:srgbClr val="33CCCC"/>
                </a:solidFill>
              </a:rPr>
              <a:t>Как работает</a:t>
            </a:r>
            <a:r>
              <a:rPr lang="en-GB" sz="2800" b="1" dirty="0" smtClean="0">
                <a:solidFill>
                  <a:srgbClr val="33CCCC"/>
                </a:solidFill>
              </a:rPr>
              <a:t> </a:t>
            </a:r>
            <a:r>
              <a:rPr lang="en-GB" sz="2800" b="1" dirty="0" err="1">
                <a:solidFill>
                  <a:srgbClr val="33CCCC"/>
                </a:solidFill>
              </a:rPr>
              <a:t>ClearShield</a:t>
            </a:r>
            <a:r>
              <a:rPr lang="en-GB" sz="2800" b="1" baseline="30000" dirty="0">
                <a:solidFill>
                  <a:srgbClr val="33CCCC"/>
                </a:solidFill>
              </a:rPr>
              <a:t>®</a:t>
            </a:r>
            <a:r>
              <a:rPr lang="en-GB" sz="2800" b="1" dirty="0">
                <a:solidFill>
                  <a:srgbClr val="33CCCC"/>
                </a:solidFill>
              </a:rPr>
              <a:t> </a:t>
            </a:r>
            <a:r>
              <a:rPr lang="en-GB" sz="2800" b="1" dirty="0" smtClean="0">
                <a:solidFill>
                  <a:srgbClr val="33CCCC"/>
                </a:solidFill>
              </a:rPr>
              <a:t>?</a:t>
            </a:r>
            <a:endParaRPr lang="en-GB" sz="2800" b="1" dirty="0">
              <a:solidFill>
                <a:srgbClr val="33CCCC"/>
              </a:solidFill>
            </a:endParaRPr>
          </a:p>
        </p:txBody>
      </p:sp>
      <p:sp>
        <p:nvSpPr>
          <p:cNvPr id="19459" name="Text Box 6762"/>
          <p:cNvSpPr txBox="1">
            <a:spLocks noChangeArrowheads="1"/>
          </p:cNvSpPr>
          <p:nvPr/>
        </p:nvSpPr>
        <p:spPr bwMode="auto">
          <a:xfrm>
            <a:off x="300446" y="1647825"/>
            <a:ext cx="47081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r>
              <a:rPr lang="ru-RU" sz="1800" dirty="0" smtClean="0"/>
              <a:t>Поверхность</a:t>
            </a:r>
            <a:r>
              <a:rPr lang="en-GB" sz="1800" dirty="0" smtClean="0"/>
              <a:t> </a:t>
            </a:r>
            <a:r>
              <a:rPr lang="ru-RU" sz="1800" dirty="0" smtClean="0"/>
              <a:t>обработанная </a:t>
            </a:r>
            <a:r>
              <a:rPr lang="en-GB" sz="1800" dirty="0" err="1" smtClean="0"/>
              <a:t>ClearShield</a:t>
            </a:r>
            <a:r>
              <a:rPr lang="en-GB" sz="1800" dirty="0" smtClean="0"/>
              <a:t>  </a:t>
            </a:r>
            <a:r>
              <a:rPr lang="ru-RU" sz="1800" dirty="0" smtClean="0"/>
              <a:t>более устойчива к коррозии и загрязнениям, потому что она химически инертна. Это значит, что</a:t>
            </a:r>
            <a:r>
              <a:rPr lang="en-GB" sz="1800" dirty="0" smtClean="0"/>
              <a:t>:</a:t>
            </a:r>
            <a:endParaRPr lang="en-GB" sz="1800" dirty="0"/>
          </a:p>
        </p:txBody>
      </p:sp>
      <p:sp>
        <p:nvSpPr>
          <p:cNvPr id="19460" name="Text Box 6763"/>
          <p:cNvSpPr txBox="1">
            <a:spLocks noChangeArrowheads="1"/>
          </p:cNvSpPr>
          <p:nvPr/>
        </p:nvSpPr>
        <p:spPr bwMode="auto">
          <a:xfrm>
            <a:off x="804863" y="3817983"/>
            <a:ext cx="3836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r>
              <a:rPr lang="en-GB" sz="1800" dirty="0"/>
              <a:t>     - </a:t>
            </a:r>
            <a:r>
              <a:rPr lang="ru-RU" sz="1800" dirty="0" smtClean="0"/>
              <a:t>когда осадки попадают на поверхность, они не вступают в химическую реакцию со стеклом, их легче удалить</a:t>
            </a:r>
            <a:endParaRPr lang="en-GB" sz="1800" dirty="0"/>
          </a:p>
        </p:txBody>
      </p:sp>
      <p:sp>
        <p:nvSpPr>
          <p:cNvPr id="19461" name="Text Box 6764"/>
          <p:cNvSpPr txBox="1">
            <a:spLocks noChangeArrowheads="1"/>
          </p:cNvSpPr>
          <p:nvPr/>
        </p:nvSpPr>
        <p:spPr bwMode="auto">
          <a:xfrm>
            <a:off x="950912" y="2990895"/>
            <a:ext cx="3836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dirty="0"/>
              <a:t>     - </a:t>
            </a:r>
            <a:r>
              <a:rPr lang="ru-RU" sz="1800" dirty="0" smtClean="0"/>
              <a:t>меньше загрязнений  прилипает к поверхности</a:t>
            </a:r>
            <a:endParaRPr lang="en-GB" sz="1800" dirty="0"/>
          </a:p>
        </p:txBody>
      </p:sp>
      <p:sp>
        <p:nvSpPr>
          <p:cNvPr id="19462" name="Text Box 6765"/>
          <p:cNvSpPr txBox="1">
            <a:spLocks noChangeArrowheads="1"/>
          </p:cNvSpPr>
          <p:nvPr/>
        </p:nvSpPr>
        <p:spPr bwMode="auto">
          <a:xfrm>
            <a:off x="950913" y="5033963"/>
            <a:ext cx="3836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eaLnBrk="1" hangingPunct="1"/>
            <a:r>
              <a:rPr lang="en-GB" sz="1800" dirty="0"/>
              <a:t>     - </a:t>
            </a:r>
            <a:r>
              <a:rPr lang="ru-RU" sz="1800" dirty="0" smtClean="0"/>
              <a:t>отсутствие грязи и</a:t>
            </a:r>
            <a:r>
              <a:rPr lang="ru-RU" sz="1800" dirty="0"/>
              <a:t> </a:t>
            </a:r>
            <a:r>
              <a:rPr lang="ru-RU" sz="1800" dirty="0" smtClean="0"/>
              <a:t>других загрязнений предотвращает появление пятен и потерю </a:t>
            </a:r>
            <a:r>
              <a:rPr lang="ru-RU" sz="1800" dirty="0" err="1" smtClean="0"/>
              <a:t>светопрозрачности</a:t>
            </a:r>
            <a:endParaRPr lang="en-GB" sz="1800" dirty="0"/>
          </a:p>
        </p:txBody>
      </p:sp>
      <p:pic>
        <p:nvPicPr>
          <p:cNvPr id="19463" name="Picture 67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058988"/>
            <a:ext cx="2979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09600" y="1219200"/>
            <a:ext cx="5775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sz="3000" dirty="0" err="1"/>
              <a:t>ClearShield</a:t>
            </a:r>
            <a:r>
              <a:rPr lang="en-GB" sz="3000" dirty="0"/>
              <a:t> ‘Non-Stick’ Glass™</a:t>
            </a:r>
            <a:endParaRPr lang="en-GB" sz="3000" dirty="0">
              <a:latin typeface="Times New Roman" pitchFamily="18" charset="0"/>
            </a:endParaRPr>
          </a:p>
          <a:p>
            <a:pPr algn="ctr"/>
            <a:endParaRPr lang="en-GB" sz="3000" dirty="0">
              <a:solidFill>
                <a:schemeClr val="hlink"/>
              </a:solidFill>
              <a:latin typeface="Times New Roman" pitchFamily="18" charset="0"/>
            </a:endParaRPr>
          </a:p>
        </p:txBody>
      </p:sp>
      <p:sp>
        <p:nvSpPr>
          <p:cNvPr id="142339" name="Text Box 3"/>
          <p:cNvSpPr txBox="1">
            <a:spLocks noChangeArrowheads="1"/>
          </p:cNvSpPr>
          <p:nvPr/>
        </p:nvSpPr>
        <p:spPr bwMode="auto">
          <a:xfrm>
            <a:off x="2089150" y="2260600"/>
            <a:ext cx="62883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ru-RU" sz="2600" dirty="0" smtClean="0">
                <a:sym typeface="Arial Narrow Special G2" pitchFamily="34" charset="2"/>
              </a:rPr>
              <a:t> уникальное стекло высокого качества</a:t>
            </a:r>
            <a:endParaRPr lang="en-GB" sz="2600" dirty="0">
              <a:sym typeface="Arial Narrow Special G2" pitchFamily="34" charset="2"/>
            </a:endParaRPr>
          </a:p>
        </p:txBody>
      </p:sp>
      <p:sp>
        <p:nvSpPr>
          <p:cNvPr id="142340" name="Rectangle 4"/>
          <p:cNvSpPr>
            <a:spLocks noChangeArrowheads="1"/>
          </p:cNvSpPr>
          <p:nvPr/>
        </p:nvSpPr>
        <p:spPr bwMode="auto">
          <a:xfrm>
            <a:off x="2066924" y="3117533"/>
            <a:ext cx="61337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buFontTx/>
              <a:buChar char="•"/>
            </a:pPr>
            <a:r>
              <a:rPr lang="en-GB" sz="2600" dirty="0">
                <a:sym typeface="Arial Narrow Special G2" pitchFamily="34" charset="2"/>
              </a:rPr>
              <a:t> </a:t>
            </a:r>
            <a:r>
              <a:rPr lang="ru-RU" sz="2600" dirty="0" smtClean="0">
                <a:sym typeface="Arial Narrow Special G2" pitchFamily="34" charset="2"/>
              </a:rPr>
              <a:t>увеличивает срок службы и снижает </a:t>
            </a:r>
          </a:p>
          <a:p>
            <a:pPr eaLnBrk="0" hangingPunct="0"/>
            <a:r>
              <a:rPr lang="ru-RU" sz="2600" dirty="0">
                <a:sym typeface="Arial Narrow Special G2" pitchFamily="34" charset="2"/>
              </a:rPr>
              <a:t> </a:t>
            </a:r>
            <a:r>
              <a:rPr lang="ru-RU" sz="2600" dirty="0" smtClean="0">
                <a:sym typeface="Arial Narrow Special G2" pitchFamily="34" charset="2"/>
              </a:rPr>
              <a:t>  эксплуатационные расходы</a:t>
            </a:r>
            <a:endParaRPr lang="en-GB" sz="2600" dirty="0">
              <a:sym typeface="Arial Narrow Special G2" pitchFamily="34" charset="2"/>
            </a:endParaRPr>
          </a:p>
        </p:txBody>
      </p:sp>
      <p:sp>
        <p:nvSpPr>
          <p:cNvPr id="142341" name="Rectangle 5"/>
          <p:cNvSpPr>
            <a:spLocks noChangeArrowheads="1"/>
          </p:cNvSpPr>
          <p:nvPr/>
        </p:nvSpPr>
        <p:spPr bwMode="auto">
          <a:xfrm>
            <a:off x="2089150" y="4288971"/>
            <a:ext cx="63360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buFontTx/>
              <a:buChar char="•"/>
            </a:pPr>
            <a:r>
              <a:rPr lang="en-GB" sz="2600" dirty="0">
                <a:sym typeface="Arial Narrow Special G2" pitchFamily="34" charset="2"/>
              </a:rPr>
              <a:t> </a:t>
            </a:r>
            <a:r>
              <a:rPr lang="ru-RU" sz="2600" dirty="0" smtClean="0">
                <a:sym typeface="Arial Narrow Special G2" pitchFamily="34" charset="2"/>
              </a:rPr>
              <a:t>проверенный долгосрочный результат</a:t>
            </a:r>
            <a:endParaRPr lang="en-GB" sz="2600" dirty="0">
              <a:sym typeface="Arial Narrow Special G2"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2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2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utoUpdateAnimBg="0"/>
      <p:bldP spid="142340" grpId="0" autoUpdateAnimBg="0"/>
      <p:bldP spid="14234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52500" y="1371600"/>
            <a:ext cx="72390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nSpc>
                <a:spcPct val="120000"/>
              </a:lnSpc>
            </a:pPr>
            <a:r>
              <a:rPr lang="ru-RU" sz="8800" dirty="0" smtClean="0"/>
              <a:t>Стекло</a:t>
            </a:r>
            <a:r>
              <a:rPr lang="en-GB" sz="8800" dirty="0" smtClean="0"/>
              <a:t> </a:t>
            </a:r>
            <a:endParaRPr lang="en-GB" sz="8800" dirty="0"/>
          </a:p>
          <a:p>
            <a:pPr algn="ctr">
              <a:lnSpc>
                <a:spcPct val="120000"/>
              </a:lnSpc>
            </a:pPr>
            <a:r>
              <a:rPr lang="ru-RU" sz="6000" dirty="0"/>
              <a:t>в</a:t>
            </a:r>
            <a:r>
              <a:rPr lang="ru-RU" sz="6000" dirty="0" smtClean="0"/>
              <a:t>едет себя как</a:t>
            </a:r>
            <a:r>
              <a:rPr lang="en-GB" sz="7200" dirty="0" smtClean="0"/>
              <a:t> </a:t>
            </a:r>
            <a:endParaRPr lang="en-GB" sz="7200" dirty="0"/>
          </a:p>
          <a:p>
            <a:pPr algn="r">
              <a:lnSpc>
                <a:spcPct val="120000"/>
              </a:lnSpc>
            </a:pPr>
            <a:r>
              <a:rPr lang="en-GB" sz="8800" dirty="0" smtClean="0"/>
              <a:t>‘</a:t>
            </a:r>
            <a:r>
              <a:rPr lang="ru-RU" sz="8800" dirty="0" smtClean="0"/>
              <a:t>Металл</a:t>
            </a:r>
            <a:r>
              <a:rPr lang="en-GB" sz="8800" dirty="0" smtClean="0"/>
              <a:t>’</a:t>
            </a:r>
            <a:endParaRPr lang="en-GB" sz="88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57200" y="1143000"/>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2800" b="1" dirty="0" smtClean="0">
                <a:solidFill>
                  <a:srgbClr val="33CCCC"/>
                </a:solidFill>
              </a:rPr>
              <a:t>Специальные средства </a:t>
            </a:r>
            <a:r>
              <a:rPr lang="en-GB" sz="2800" b="1" dirty="0" smtClean="0">
                <a:solidFill>
                  <a:srgbClr val="33CCCC"/>
                </a:solidFill>
              </a:rPr>
              <a:t>After-Care </a:t>
            </a:r>
            <a:endParaRPr lang="en-GB" sz="2800" b="1" dirty="0">
              <a:solidFill>
                <a:srgbClr val="33CCCC"/>
              </a:solidFill>
            </a:endParaRPr>
          </a:p>
        </p:txBody>
      </p:sp>
      <p:sp>
        <p:nvSpPr>
          <p:cNvPr id="49156" name="Text Box 4"/>
          <p:cNvSpPr txBox="1">
            <a:spLocks noChangeArrowheads="1"/>
          </p:cNvSpPr>
          <p:nvPr/>
        </p:nvSpPr>
        <p:spPr bwMode="auto">
          <a:xfrm>
            <a:off x="904081" y="1970088"/>
            <a:ext cx="7183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Tx/>
              <a:buChar char="-"/>
            </a:pPr>
            <a:r>
              <a:rPr lang="en-GB" dirty="0"/>
              <a:t> </a:t>
            </a:r>
            <a:r>
              <a:rPr lang="ru-RU" sz="1800" dirty="0" smtClean="0"/>
              <a:t>подходят для разных областей применения </a:t>
            </a:r>
            <a:endParaRPr lang="en-GB" sz="1800" dirty="0"/>
          </a:p>
        </p:txBody>
      </p:sp>
      <p:sp>
        <p:nvSpPr>
          <p:cNvPr id="49157" name="Text Box 5"/>
          <p:cNvSpPr txBox="1">
            <a:spLocks noChangeArrowheads="1"/>
          </p:cNvSpPr>
          <p:nvPr/>
        </p:nvSpPr>
        <p:spPr bwMode="auto">
          <a:xfrm>
            <a:off x="827088" y="2778125"/>
            <a:ext cx="774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Tx/>
              <a:buChar char="-"/>
            </a:pPr>
            <a:r>
              <a:rPr lang="en-GB" sz="1800" dirty="0"/>
              <a:t> </a:t>
            </a:r>
            <a:r>
              <a:rPr lang="ru-RU" sz="1800" dirty="0" smtClean="0"/>
              <a:t>высокое качество, специально разработано для </a:t>
            </a:r>
            <a:r>
              <a:rPr lang="en-GB" sz="1800" dirty="0" smtClean="0"/>
              <a:t> </a:t>
            </a:r>
            <a:r>
              <a:rPr lang="en-GB" sz="1800" dirty="0" err="1"/>
              <a:t>ClearShield</a:t>
            </a:r>
            <a:r>
              <a:rPr lang="en-GB" sz="1800" baseline="30000" dirty="0"/>
              <a:t>®</a:t>
            </a:r>
            <a:r>
              <a:rPr lang="en-GB" sz="1800" dirty="0"/>
              <a:t> Glass</a:t>
            </a:r>
          </a:p>
        </p:txBody>
      </p:sp>
      <p:sp>
        <p:nvSpPr>
          <p:cNvPr id="49158" name="Text Box 6"/>
          <p:cNvSpPr txBox="1">
            <a:spLocks noChangeArrowheads="1"/>
          </p:cNvSpPr>
          <p:nvPr/>
        </p:nvSpPr>
        <p:spPr bwMode="auto">
          <a:xfrm>
            <a:off x="827088" y="3495675"/>
            <a:ext cx="7148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buFontTx/>
              <a:buChar char="-"/>
            </a:pPr>
            <a:r>
              <a:rPr lang="en-GB" dirty="0"/>
              <a:t> </a:t>
            </a:r>
            <a:r>
              <a:rPr lang="ru-RU" sz="1800" dirty="0" smtClean="0"/>
              <a:t>легкость в использовании, безопасно для окружающей среды  </a:t>
            </a:r>
            <a:endParaRPr lang="en-GB" sz="1800" dirty="0"/>
          </a:p>
        </p:txBody>
      </p:sp>
      <p:pic>
        <p:nvPicPr>
          <p:cNvPr id="215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4033838"/>
            <a:ext cx="29718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0-#ppt_w/2"/>
                                          </p:val>
                                        </p:tav>
                                        <p:tav tm="100000">
                                          <p:val>
                                            <p:strVal val="#ppt_x"/>
                                          </p:val>
                                        </p:tav>
                                      </p:tavLst>
                                    </p:anim>
                                    <p:anim calcmode="lin" valueType="num">
                                      <p:cBhvr additive="base">
                                        <p:cTn id="8" dur="500" fill="hold"/>
                                        <p:tgtEl>
                                          <p:spTgt spid="491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7"/>
                                        </p:tgtEl>
                                        <p:attrNameLst>
                                          <p:attrName>style.visibility</p:attrName>
                                        </p:attrNameLst>
                                      </p:cBhvr>
                                      <p:to>
                                        <p:strVal val="visible"/>
                                      </p:to>
                                    </p:set>
                                    <p:anim calcmode="lin" valueType="num">
                                      <p:cBhvr additive="base">
                                        <p:cTn id="13" dur="500" fill="hold"/>
                                        <p:tgtEl>
                                          <p:spTgt spid="49157"/>
                                        </p:tgtEl>
                                        <p:attrNameLst>
                                          <p:attrName>ppt_x</p:attrName>
                                        </p:attrNameLst>
                                      </p:cBhvr>
                                      <p:tavLst>
                                        <p:tav tm="0">
                                          <p:val>
                                            <p:strVal val="0-#ppt_w/2"/>
                                          </p:val>
                                        </p:tav>
                                        <p:tav tm="100000">
                                          <p:val>
                                            <p:strVal val="#ppt_x"/>
                                          </p:val>
                                        </p:tav>
                                      </p:tavLst>
                                    </p:anim>
                                    <p:anim calcmode="lin" valueType="num">
                                      <p:cBhvr additive="base">
                                        <p:cTn id="14" dur="500" fill="hold"/>
                                        <p:tgtEl>
                                          <p:spTgt spid="491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8"/>
                                        </p:tgtEl>
                                        <p:attrNameLst>
                                          <p:attrName>style.visibility</p:attrName>
                                        </p:attrNameLst>
                                      </p:cBhvr>
                                      <p:to>
                                        <p:strVal val="visible"/>
                                      </p:to>
                                    </p:set>
                                    <p:anim calcmode="lin" valueType="num">
                                      <p:cBhvr additive="base">
                                        <p:cTn id="19" dur="500" fill="hold"/>
                                        <p:tgtEl>
                                          <p:spTgt spid="49158"/>
                                        </p:tgtEl>
                                        <p:attrNameLst>
                                          <p:attrName>ppt_x</p:attrName>
                                        </p:attrNameLst>
                                      </p:cBhvr>
                                      <p:tavLst>
                                        <p:tav tm="0">
                                          <p:val>
                                            <p:strVal val="0-#ppt_w/2"/>
                                          </p:val>
                                        </p:tav>
                                        <p:tav tm="100000">
                                          <p:val>
                                            <p:strVal val="#ppt_x"/>
                                          </p:val>
                                        </p:tav>
                                      </p:tavLst>
                                    </p:anim>
                                    <p:anim calcmode="lin" valueType="num">
                                      <p:cBhvr additive="base">
                                        <p:cTn id="20"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P spid="49157" grpId="0" autoUpdateAnimBg="0"/>
      <p:bldP spid="4915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026"/>
          <p:cNvSpPr txBox="1">
            <a:spLocks noChangeArrowheads="1"/>
          </p:cNvSpPr>
          <p:nvPr/>
        </p:nvSpPr>
        <p:spPr bwMode="auto">
          <a:xfrm>
            <a:off x="290921" y="985462"/>
            <a:ext cx="8464550" cy="1292662"/>
          </a:xfrm>
          <a:prstGeom prst="rect">
            <a:avLst/>
          </a:prstGeom>
          <a:noFill/>
          <a:ln w="12700">
            <a:noFill/>
            <a:miter lim="800000"/>
            <a:headEnd type="none" w="sm" len="sm"/>
            <a:tailEnd type="none" w="sm" len="sm"/>
          </a:ln>
          <a:effectLst/>
        </p:spPr>
        <p:txBody>
          <a:bodyPr>
            <a:spAutoFit/>
          </a:bodyPr>
          <a:lstStyle/>
          <a:p>
            <a:pPr algn="ctr" eaLnBrk="0" hangingPunct="0">
              <a:defRPr/>
            </a:pPr>
            <a:r>
              <a:rPr lang="ru-RU" sz="3900" b="1" dirty="0" smtClean="0">
                <a:solidFill>
                  <a:srgbClr val="33CCCC"/>
                </a:solidFill>
                <a:latin typeface="Arial" pitchFamily="34" charset="0"/>
              </a:rPr>
              <a:t>Надежное </a:t>
            </a:r>
            <a:r>
              <a:rPr lang="en-GB" sz="3900" b="1" dirty="0" smtClean="0">
                <a:solidFill>
                  <a:srgbClr val="33CCCC"/>
                </a:solidFill>
                <a:latin typeface="Arial" pitchFamily="34" charset="0"/>
              </a:rPr>
              <a:t>&amp; </a:t>
            </a:r>
            <a:r>
              <a:rPr lang="ru-RU" sz="3900" b="1" dirty="0" smtClean="0">
                <a:solidFill>
                  <a:srgbClr val="33CCCC"/>
                </a:solidFill>
                <a:latin typeface="Arial" pitchFamily="34" charset="0"/>
              </a:rPr>
              <a:t>многостороннее</a:t>
            </a:r>
            <a:r>
              <a:rPr lang="en-GB" sz="3900" b="1" dirty="0" smtClean="0">
                <a:solidFill>
                  <a:srgbClr val="33CCCC"/>
                </a:solidFill>
                <a:latin typeface="Arial" pitchFamily="34" charset="0"/>
              </a:rPr>
              <a:t> </a:t>
            </a:r>
            <a:r>
              <a:rPr lang="ru-RU" sz="3900" b="1" dirty="0" smtClean="0">
                <a:solidFill>
                  <a:srgbClr val="33CCCC"/>
                </a:solidFill>
                <a:latin typeface="Arial" pitchFamily="34" charset="0"/>
              </a:rPr>
              <a:t>применение</a:t>
            </a:r>
            <a:endParaRPr lang="en-GB" sz="1800" b="1" dirty="0">
              <a:solidFill>
                <a:srgbClr val="33CCCC"/>
              </a:solidFill>
              <a:effectLst>
                <a:outerShdw blurRad="38100" dist="38100" dir="2700000" algn="tl">
                  <a:srgbClr val="C0C0C0"/>
                </a:outerShdw>
              </a:effectLst>
              <a:latin typeface="Times New Roman" pitchFamily="18" charset="0"/>
            </a:endParaRPr>
          </a:p>
        </p:txBody>
      </p:sp>
      <p:pic>
        <p:nvPicPr>
          <p:cNvPr id="22531"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2263775"/>
            <a:ext cx="5062537"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2260600"/>
            <a:ext cx="24257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473075" y="1173956"/>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2800" b="1" dirty="0" smtClean="0">
                <a:solidFill>
                  <a:srgbClr val="33CCCC"/>
                </a:solidFill>
              </a:rPr>
              <a:t>Уникальный продукт и сервис</a:t>
            </a:r>
            <a:endParaRPr lang="en-GB" sz="2800" b="1" dirty="0">
              <a:solidFill>
                <a:srgbClr val="33CCCC"/>
              </a:solidFill>
            </a:endParaRPr>
          </a:p>
        </p:txBody>
      </p:sp>
      <p:sp>
        <p:nvSpPr>
          <p:cNvPr id="104453" name="Rectangle 5"/>
          <p:cNvSpPr>
            <a:spLocks noChangeArrowheads="1"/>
          </p:cNvSpPr>
          <p:nvPr/>
        </p:nvSpPr>
        <p:spPr bwMode="auto">
          <a:xfrm>
            <a:off x="539750" y="2199833"/>
            <a:ext cx="2234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FontTx/>
              <a:buChar char="•"/>
              <a:tabLst>
                <a:tab pos="227013" algn="l"/>
              </a:tabLst>
            </a:pPr>
            <a:r>
              <a:rPr lang="en-GB" sz="1800" dirty="0"/>
              <a:t> </a:t>
            </a:r>
            <a:r>
              <a:rPr lang="ru-RU" sz="1800" dirty="0" smtClean="0"/>
              <a:t>не лицензируется</a:t>
            </a:r>
            <a:endParaRPr lang="en-GB" sz="1800" dirty="0"/>
          </a:p>
        </p:txBody>
      </p:sp>
      <p:sp>
        <p:nvSpPr>
          <p:cNvPr id="104454" name="Rectangle 6"/>
          <p:cNvSpPr>
            <a:spLocks noChangeArrowheads="1"/>
          </p:cNvSpPr>
          <p:nvPr/>
        </p:nvSpPr>
        <p:spPr bwMode="auto">
          <a:xfrm>
            <a:off x="424114" y="2922866"/>
            <a:ext cx="8241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FontTx/>
              <a:buChar char="•"/>
              <a:tabLst>
                <a:tab pos="227013" algn="l"/>
              </a:tabLst>
            </a:pPr>
            <a:r>
              <a:rPr lang="en-GB" sz="1800" dirty="0"/>
              <a:t> </a:t>
            </a:r>
            <a:r>
              <a:rPr lang="ru-RU" sz="1800" dirty="0" smtClean="0"/>
              <a:t>надежное и многостороннее применение, адаптация к разным продуктам</a:t>
            </a:r>
            <a:endParaRPr lang="en-GB" sz="1800" dirty="0"/>
          </a:p>
        </p:txBody>
      </p:sp>
      <p:sp>
        <p:nvSpPr>
          <p:cNvPr id="104455" name="Rectangle 7"/>
          <p:cNvSpPr>
            <a:spLocks noChangeArrowheads="1"/>
          </p:cNvSpPr>
          <p:nvPr/>
        </p:nvSpPr>
        <p:spPr bwMode="auto">
          <a:xfrm>
            <a:off x="411488" y="3655708"/>
            <a:ext cx="7509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FontTx/>
              <a:buChar char="•"/>
              <a:tabLst>
                <a:tab pos="227013" algn="l"/>
              </a:tabLst>
            </a:pPr>
            <a:r>
              <a:rPr lang="en-GB" sz="1800" dirty="0"/>
              <a:t> </a:t>
            </a:r>
            <a:r>
              <a:rPr lang="ru-RU" sz="1800" dirty="0" smtClean="0"/>
              <a:t>первоначальное обучение и всесторонняя техническая поддержка</a:t>
            </a:r>
            <a:endParaRPr lang="en-GB" sz="1800" dirty="0"/>
          </a:p>
        </p:txBody>
      </p:sp>
      <p:sp>
        <p:nvSpPr>
          <p:cNvPr id="104457" name="Rectangle 9"/>
          <p:cNvSpPr>
            <a:spLocks noChangeArrowheads="1"/>
          </p:cNvSpPr>
          <p:nvPr/>
        </p:nvSpPr>
        <p:spPr bwMode="auto">
          <a:xfrm>
            <a:off x="473075" y="4375887"/>
            <a:ext cx="6923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FontTx/>
              <a:buChar char="•"/>
              <a:tabLst>
                <a:tab pos="227013" algn="l"/>
              </a:tabLst>
            </a:pPr>
            <a:r>
              <a:rPr lang="en-GB" sz="1800" dirty="0"/>
              <a:t> </a:t>
            </a:r>
            <a:r>
              <a:rPr lang="ru-RU" sz="1800" dirty="0" smtClean="0"/>
              <a:t>эффективная демонстрация образцов , участие в выставках</a:t>
            </a:r>
            <a:r>
              <a:rPr lang="en-GB" sz="1800" dirty="0" smtClean="0"/>
              <a:t> </a:t>
            </a:r>
            <a:endParaRPr lang="en-GB"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P spid="104454" grpId="0"/>
      <p:bldP spid="104455" grpId="0"/>
      <p:bldP spid="1044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6"/>
          <p:cNvSpPr txBox="1">
            <a:spLocks noChangeArrowheads="1"/>
          </p:cNvSpPr>
          <p:nvPr/>
        </p:nvSpPr>
        <p:spPr bwMode="auto">
          <a:xfrm>
            <a:off x="2065677" y="310878"/>
            <a:ext cx="65836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2800" b="1" dirty="0" smtClean="0">
                <a:solidFill>
                  <a:srgbClr val="33CCCC"/>
                </a:solidFill>
              </a:rPr>
              <a:t>Основные требования для стекла с защищенной поверхностью</a:t>
            </a:r>
            <a:endParaRPr lang="en-GB" sz="2800" b="1" dirty="0">
              <a:solidFill>
                <a:srgbClr val="33CCCC"/>
              </a:solidFill>
            </a:endParaRPr>
          </a:p>
        </p:txBody>
      </p:sp>
      <p:sp>
        <p:nvSpPr>
          <p:cNvPr id="143363" name="Text Box 1027"/>
          <p:cNvSpPr txBox="1">
            <a:spLocks noChangeArrowheads="1"/>
          </p:cNvSpPr>
          <p:nvPr/>
        </p:nvSpPr>
        <p:spPr bwMode="auto">
          <a:xfrm>
            <a:off x="2235200" y="1662113"/>
            <a:ext cx="3629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2000" dirty="0">
                <a:sym typeface="Arial Narrow Special G2" pitchFamily="34" charset="2"/>
              </a:rPr>
              <a:t>  </a:t>
            </a:r>
            <a:r>
              <a:rPr lang="ru-RU" sz="2000" dirty="0" smtClean="0">
                <a:sym typeface="Arial Narrow Special G2" pitchFamily="34" charset="2"/>
              </a:rPr>
              <a:t>сильные химические связи</a:t>
            </a:r>
            <a:endParaRPr lang="en-GB" sz="2000" dirty="0">
              <a:sym typeface="Arial Narrow Special G2" pitchFamily="34" charset="2"/>
            </a:endParaRPr>
          </a:p>
        </p:txBody>
      </p:sp>
      <p:sp>
        <p:nvSpPr>
          <p:cNvPr id="143364" name="Rectangle 1028"/>
          <p:cNvSpPr>
            <a:spLocks noChangeArrowheads="1"/>
          </p:cNvSpPr>
          <p:nvPr/>
        </p:nvSpPr>
        <p:spPr bwMode="auto">
          <a:xfrm>
            <a:off x="2222500" y="2216150"/>
            <a:ext cx="3962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buFontTx/>
              <a:buChar char="•"/>
            </a:pPr>
            <a:r>
              <a:rPr lang="en-GB" sz="2000" dirty="0">
                <a:sym typeface="Arial Narrow Special G2" pitchFamily="34" charset="2"/>
              </a:rPr>
              <a:t>  </a:t>
            </a:r>
            <a:r>
              <a:rPr lang="ru-RU" sz="2000" dirty="0" smtClean="0">
                <a:sym typeface="Arial Narrow Special G2" pitchFamily="34" charset="2"/>
              </a:rPr>
              <a:t>мульти-молекулярная защита</a:t>
            </a:r>
            <a:endParaRPr lang="en-GB" sz="2000" dirty="0">
              <a:sym typeface="Arial Narrow Special G2" pitchFamily="34" charset="2"/>
            </a:endParaRPr>
          </a:p>
        </p:txBody>
      </p:sp>
      <p:sp>
        <p:nvSpPr>
          <p:cNvPr id="143365" name="Text Box 1029"/>
          <p:cNvSpPr txBox="1">
            <a:spLocks noChangeArrowheads="1"/>
          </p:cNvSpPr>
          <p:nvPr/>
        </p:nvSpPr>
        <p:spPr bwMode="auto">
          <a:xfrm>
            <a:off x="2246313" y="2795588"/>
            <a:ext cx="5009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2000" dirty="0">
                <a:sym typeface="Arial Narrow Special G2" pitchFamily="34" charset="2"/>
              </a:rPr>
              <a:t>  </a:t>
            </a:r>
            <a:r>
              <a:rPr lang="ru-RU" sz="2000" dirty="0" smtClean="0">
                <a:sym typeface="Arial Narrow Special G2" pitchFamily="34" charset="2"/>
              </a:rPr>
              <a:t>отсутствие миграции после нанесения</a:t>
            </a:r>
            <a:endParaRPr lang="en-GB" sz="2000" dirty="0">
              <a:sym typeface="Arial Narrow Special G2" pitchFamily="34" charset="2"/>
            </a:endParaRPr>
          </a:p>
        </p:txBody>
      </p:sp>
      <p:sp>
        <p:nvSpPr>
          <p:cNvPr id="143366" name="Text Box 1030"/>
          <p:cNvSpPr txBox="1">
            <a:spLocks noChangeArrowheads="1"/>
          </p:cNvSpPr>
          <p:nvPr/>
        </p:nvSpPr>
        <p:spPr bwMode="auto">
          <a:xfrm>
            <a:off x="2246313" y="3308350"/>
            <a:ext cx="3167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2000" dirty="0">
                <a:sym typeface="Arial Narrow Special G2" pitchFamily="34" charset="2"/>
              </a:rPr>
              <a:t>  </a:t>
            </a:r>
            <a:r>
              <a:rPr lang="ru-RU" sz="2000" dirty="0" smtClean="0">
                <a:sym typeface="Arial Narrow Special G2" pitchFamily="34" charset="2"/>
              </a:rPr>
              <a:t>легкость в применении</a:t>
            </a:r>
            <a:endParaRPr lang="en-GB" sz="2000" dirty="0">
              <a:sym typeface="Arial Narrow Special G2" pitchFamily="34" charset="2"/>
            </a:endParaRPr>
          </a:p>
        </p:txBody>
      </p:sp>
      <p:sp>
        <p:nvSpPr>
          <p:cNvPr id="143367" name="Text Box 1031"/>
          <p:cNvSpPr txBox="1">
            <a:spLocks noChangeArrowheads="1"/>
          </p:cNvSpPr>
          <p:nvPr/>
        </p:nvSpPr>
        <p:spPr bwMode="auto">
          <a:xfrm>
            <a:off x="2246313" y="3887788"/>
            <a:ext cx="3315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2000" dirty="0">
                <a:sym typeface="Arial Narrow Special G2" pitchFamily="34" charset="2"/>
              </a:rPr>
              <a:t>  </a:t>
            </a:r>
            <a:r>
              <a:rPr lang="ru-RU" sz="2000" dirty="0" smtClean="0">
                <a:sym typeface="Arial Narrow Special G2" pitchFamily="34" charset="2"/>
              </a:rPr>
              <a:t>безопасное применение</a:t>
            </a:r>
            <a:endParaRPr lang="en-GB" sz="2000" dirty="0">
              <a:sym typeface="Arial Narrow Special G2" pitchFamily="34" charset="2"/>
            </a:endParaRPr>
          </a:p>
        </p:txBody>
      </p:sp>
      <p:sp>
        <p:nvSpPr>
          <p:cNvPr id="143368" name="Text Box 1032"/>
          <p:cNvSpPr txBox="1">
            <a:spLocks noChangeArrowheads="1"/>
          </p:cNvSpPr>
          <p:nvPr/>
        </p:nvSpPr>
        <p:spPr bwMode="auto">
          <a:xfrm>
            <a:off x="2246313" y="4467225"/>
            <a:ext cx="3856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2000" dirty="0">
                <a:sym typeface="Arial Narrow Special G2" pitchFamily="34" charset="2"/>
              </a:rPr>
              <a:t>  </a:t>
            </a:r>
            <a:r>
              <a:rPr lang="ru-RU" sz="2000" dirty="0" smtClean="0">
                <a:sym typeface="Arial Narrow Special G2" pitchFamily="34" charset="2"/>
              </a:rPr>
              <a:t>безопасное в использовании</a:t>
            </a:r>
            <a:endParaRPr lang="en-GB" sz="2000" dirty="0">
              <a:sym typeface="Arial Narrow Special G2" pitchFamily="34" charset="2"/>
            </a:endParaRPr>
          </a:p>
        </p:txBody>
      </p:sp>
      <p:sp>
        <p:nvSpPr>
          <p:cNvPr id="143369" name="Rectangle 1033"/>
          <p:cNvSpPr>
            <a:spLocks noChangeArrowheads="1"/>
          </p:cNvSpPr>
          <p:nvPr/>
        </p:nvSpPr>
        <p:spPr bwMode="auto">
          <a:xfrm>
            <a:off x="2246313" y="5046663"/>
            <a:ext cx="451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0" hangingPunct="0">
              <a:buFontTx/>
              <a:buChar char="•"/>
            </a:pPr>
            <a:r>
              <a:rPr lang="en-GB" sz="2000" dirty="0">
                <a:sym typeface="Arial Narrow Special G2" pitchFamily="34" charset="2"/>
              </a:rPr>
              <a:t>  </a:t>
            </a:r>
            <a:r>
              <a:rPr lang="ru-RU" sz="2000" dirty="0" smtClean="0">
                <a:sym typeface="Arial Narrow Special G2" pitchFamily="34" charset="2"/>
              </a:rPr>
              <a:t>легкость в повторном применении</a:t>
            </a:r>
            <a:endParaRPr lang="en-GB" sz="2000" dirty="0">
              <a:sym typeface="Arial Narrow Special G2"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33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3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utoUpdateAnimBg="0"/>
      <p:bldP spid="143364" grpId="0" autoUpdateAnimBg="0"/>
      <p:bldP spid="143365" grpId="0" autoUpdateAnimBg="0"/>
      <p:bldP spid="143366" grpId="0" autoUpdateAnimBg="0"/>
      <p:bldP spid="143367" grpId="0" autoUpdateAnimBg="0"/>
      <p:bldP spid="143368" grpId="0" autoUpdateAnimBg="0"/>
      <p:bldP spid="14336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8231" y="435044"/>
            <a:ext cx="6480720" cy="523220"/>
          </a:xfrm>
          <a:prstGeom prst="rect">
            <a:avLst/>
          </a:prstGeom>
          <a:noFill/>
        </p:spPr>
        <p:txBody>
          <a:bodyPr wrap="square" rtlCol="0">
            <a:spAutoFit/>
          </a:bodyPr>
          <a:lstStyle/>
          <a:p>
            <a:pPr algn="ctr"/>
            <a:r>
              <a:rPr lang="en-GB" sz="2800" dirty="0" smtClean="0"/>
              <a:t>Metal Oxide Coatings for Glass</a:t>
            </a:r>
            <a:endParaRPr lang="en-GB" sz="2800" dirty="0"/>
          </a:p>
        </p:txBody>
      </p:sp>
      <p:grpSp>
        <p:nvGrpSpPr>
          <p:cNvPr id="2" name="Group 38"/>
          <p:cNvGrpSpPr/>
          <p:nvPr/>
        </p:nvGrpSpPr>
        <p:grpSpPr>
          <a:xfrm>
            <a:off x="207963" y="5445224"/>
            <a:ext cx="8728075" cy="461963"/>
            <a:chOff x="207963" y="5445224"/>
            <a:chExt cx="8728075" cy="461963"/>
          </a:xfrm>
        </p:grpSpPr>
        <p:sp>
          <p:nvSpPr>
            <p:cNvPr id="4" name="Text Box 49"/>
            <p:cNvSpPr txBox="1">
              <a:spLocks noChangeArrowheads="1"/>
            </p:cNvSpPr>
            <p:nvPr/>
          </p:nvSpPr>
          <p:spPr bwMode="auto">
            <a:xfrm>
              <a:off x="207963" y="5445224"/>
              <a:ext cx="8728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dirty="0">
                  <a:solidFill>
                    <a:srgbClr val="000000"/>
                  </a:solidFill>
                  <a:cs typeface="Arial" charset="0"/>
                </a:rPr>
                <a:t>__________________________________________________</a:t>
              </a:r>
            </a:p>
          </p:txBody>
        </p:sp>
        <p:sp>
          <p:nvSpPr>
            <p:cNvPr id="20" name="TextBox 19"/>
            <p:cNvSpPr txBox="1"/>
            <p:nvPr/>
          </p:nvSpPr>
          <p:spPr>
            <a:xfrm>
              <a:off x="2699792" y="5445224"/>
              <a:ext cx="3744416" cy="338554"/>
            </a:xfrm>
            <a:prstGeom prst="rect">
              <a:avLst/>
            </a:prstGeom>
            <a:noFill/>
          </p:spPr>
          <p:txBody>
            <a:bodyPr wrap="square" rtlCol="0">
              <a:spAutoFit/>
            </a:bodyPr>
            <a:lstStyle/>
            <a:p>
              <a:pPr algn="ctr"/>
              <a:r>
                <a:rPr lang="ru-RU" sz="1600" b="1" dirty="0" smtClean="0"/>
                <a:t>Временная шкала</a:t>
              </a:r>
              <a:endParaRPr lang="en-GB" sz="1600" b="1" dirty="0"/>
            </a:p>
          </p:txBody>
        </p:sp>
      </p:grpSp>
      <p:sp>
        <p:nvSpPr>
          <p:cNvPr id="18" name="TextBox 17"/>
          <p:cNvSpPr txBox="1"/>
          <p:nvPr/>
        </p:nvSpPr>
        <p:spPr>
          <a:xfrm>
            <a:off x="1295636" y="1556792"/>
            <a:ext cx="2088232" cy="369332"/>
          </a:xfrm>
          <a:prstGeom prst="rect">
            <a:avLst/>
          </a:prstGeom>
          <a:noFill/>
        </p:spPr>
        <p:txBody>
          <a:bodyPr wrap="square" rtlCol="0">
            <a:spAutoFit/>
          </a:bodyPr>
          <a:lstStyle/>
          <a:p>
            <a:pPr algn="ctr"/>
            <a:r>
              <a:rPr lang="en-GB" sz="1800" b="1" dirty="0" smtClean="0"/>
              <a:t>Hydrophilic</a:t>
            </a:r>
            <a:endParaRPr lang="en-GB" sz="1800" b="1" dirty="0"/>
          </a:p>
        </p:txBody>
      </p:sp>
      <p:sp>
        <p:nvSpPr>
          <p:cNvPr id="19" name="TextBox 18"/>
          <p:cNvSpPr txBox="1"/>
          <p:nvPr/>
        </p:nvSpPr>
        <p:spPr>
          <a:xfrm>
            <a:off x="5688252" y="1556792"/>
            <a:ext cx="2232248" cy="369332"/>
          </a:xfrm>
          <a:prstGeom prst="rect">
            <a:avLst/>
          </a:prstGeom>
          <a:noFill/>
        </p:spPr>
        <p:txBody>
          <a:bodyPr wrap="square" rtlCol="0">
            <a:spAutoFit/>
          </a:bodyPr>
          <a:lstStyle/>
          <a:p>
            <a:pPr algn="ctr"/>
            <a:r>
              <a:rPr lang="en-GB" sz="1800" b="1" dirty="0" smtClean="0"/>
              <a:t>Hydrophobic</a:t>
            </a:r>
            <a:endParaRPr lang="en-GB" sz="1800" b="1" dirty="0"/>
          </a:p>
        </p:txBody>
      </p:sp>
      <p:grpSp>
        <p:nvGrpSpPr>
          <p:cNvPr id="3" name="Group 37"/>
          <p:cNvGrpSpPr/>
          <p:nvPr/>
        </p:nvGrpSpPr>
        <p:grpSpPr>
          <a:xfrm>
            <a:off x="1187624" y="2276872"/>
            <a:ext cx="2304256" cy="3908177"/>
            <a:chOff x="971600" y="2276872"/>
            <a:chExt cx="2304256" cy="3908177"/>
          </a:xfrm>
        </p:grpSpPr>
        <p:sp>
          <p:nvSpPr>
            <p:cNvPr id="9" name="TextBox 8"/>
            <p:cNvSpPr txBox="1"/>
            <p:nvPr/>
          </p:nvSpPr>
          <p:spPr>
            <a:xfrm>
              <a:off x="971600" y="2276872"/>
              <a:ext cx="2304256" cy="923330"/>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800" b="1" dirty="0" smtClean="0"/>
                <a:t>Titanium Dioxide</a:t>
              </a:r>
            </a:p>
            <a:p>
              <a:pPr algn="ctr"/>
              <a:r>
                <a:rPr lang="en-GB" sz="1800" b="1" dirty="0" smtClean="0"/>
                <a:t>(TiO</a:t>
              </a:r>
              <a:r>
                <a:rPr lang="en-GB" sz="1800" b="1" baseline="-25000" dirty="0" smtClean="0"/>
                <a:t>2</a:t>
              </a:r>
              <a:r>
                <a:rPr lang="en-GB" sz="1800" b="1" dirty="0" smtClean="0"/>
                <a:t>) </a:t>
              </a:r>
              <a:r>
                <a:rPr lang="en-GB" sz="1800" b="1" dirty="0" err="1" smtClean="0"/>
                <a:t>Photocatalytic</a:t>
              </a:r>
              <a:endParaRPr lang="en-GB" sz="1800" b="1" dirty="0"/>
            </a:p>
          </p:txBody>
        </p:sp>
        <p:sp>
          <p:nvSpPr>
            <p:cNvPr id="33" name="TextBox 32"/>
            <p:cNvSpPr txBox="1"/>
            <p:nvPr/>
          </p:nvSpPr>
          <p:spPr>
            <a:xfrm>
              <a:off x="971600" y="5877272"/>
              <a:ext cx="936104" cy="307777"/>
            </a:xfrm>
            <a:prstGeom prst="rect">
              <a:avLst/>
            </a:prstGeom>
            <a:noFill/>
          </p:spPr>
          <p:txBody>
            <a:bodyPr wrap="square" rtlCol="0">
              <a:spAutoFit/>
            </a:bodyPr>
            <a:lstStyle/>
            <a:p>
              <a:r>
                <a:rPr lang="en-GB" sz="1400" dirty="0" smtClean="0"/>
                <a:t>2001</a:t>
              </a:r>
              <a:endParaRPr lang="en-GB" sz="1400" dirty="0"/>
            </a:p>
          </p:txBody>
        </p:sp>
      </p:grpSp>
      <p:grpSp>
        <p:nvGrpSpPr>
          <p:cNvPr id="6" name="Group 38"/>
          <p:cNvGrpSpPr/>
          <p:nvPr/>
        </p:nvGrpSpPr>
        <p:grpSpPr>
          <a:xfrm>
            <a:off x="5652376" y="2276872"/>
            <a:ext cx="2304000" cy="3908177"/>
            <a:chOff x="4860288" y="2276872"/>
            <a:chExt cx="2304000" cy="3908177"/>
          </a:xfrm>
        </p:grpSpPr>
        <p:sp>
          <p:nvSpPr>
            <p:cNvPr id="10" name="TextBox 9"/>
            <p:cNvSpPr txBox="1"/>
            <p:nvPr/>
          </p:nvSpPr>
          <p:spPr>
            <a:xfrm>
              <a:off x="4860288" y="2276872"/>
              <a:ext cx="2304000" cy="646331"/>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800" b="1" dirty="0" smtClean="0"/>
                <a:t>Ion</a:t>
              </a:r>
            </a:p>
            <a:p>
              <a:pPr algn="ctr"/>
              <a:r>
                <a:rPr lang="en-GB" sz="1800" b="1" dirty="0" smtClean="0"/>
                <a:t>Deposition</a:t>
              </a:r>
              <a:endParaRPr lang="en-GB" sz="1800" b="1" dirty="0"/>
            </a:p>
          </p:txBody>
        </p:sp>
        <p:sp>
          <p:nvSpPr>
            <p:cNvPr id="34" name="TextBox 33"/>
            <p:cNvSpPr txBox="1"/>
            <p:nvPr/>
          </p:nvSpPr>
          <p:spPr>
            <a:xfrm>
              <a:off x="4860288" y="5877272"/>
              <a:ext cx="936104" cy="307777"/>
            </a:xfrm>
            <a:prstGeom prst="rect">
              <a:avLst/>
            </a:prstGeom>
            <a:noFill/>
          </p:spPr>
          <p:txBody>
            <a:bodyPr wrap="square" rtlCol="0">
              <a:spAutoFit/>
            </a:bodyPr>
            <a:lstStyle/>
            <a:p>
              <a:r>
                <a:rPr lang="en-GB" sz="1400" dirty="0" smtClean="0"/>
                <a:t>2006</a:t>
              </a:r>
              <a:endParaRPr lang="en-GB" sz="1400" dirty="0"/>
            </a:p>
          </p:txBody>
        </p:sp>
      </p:grpSp>
    </p:spTree>
    <p:extLst>
      <p:ext uri="{BB962C8B-B14F-4D97-AF65-F5344CB8AC3E}">
        <p14:creationId xmlns:p14="http://schemas.microsoft.com/office/powerpoint/2010/main" val="33347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bwMode="auto">
          <a:xfrm>
            <a:off x="904875" y="1060450"/>
            <a:ext cx="7735888" cy="113411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sz="3600" dirty="0" smtClean="0">
                <a:latin typeface="Arial" charset="0"/>
              </a:rPr>
              <a:t>“</a:t>
            </a:r>
            <a:r>
              <a:rPr lang="ru-RU" sz="3600" dirty="0" smtClean="0">
                <a:latin typeface="Arial" charset="0"/>
              </a:rPr>
              <a:t>Самоочищающееся</a:t>
            </a:r>
            <a:r>
              <a:rPr lang="en-GB" sz="3600" dirty="0" smtClean="0">
                <a:latin typeface="Arial" charset="0"/>
              </a:rPr>
              <a:t>” </a:t>
            </a:r>
            <a:r>
              <a:rPr lang="ru-RU" sz="3600" dirty="0" smtClean="0">
                <a:latin typeface="Arial" charset="0"/>
              </a:rPr>
              <a:t>стекло</a:t>
            </a:r>
            <a:r>
              <a:rPr lang="en-GB" sz="3600" dirty="0" smtClean="0">
                <a:latin typeface="Arial" charset="0"/>
              </a:rPr>
              <a:t> </a:t>
            </a:r>
            <a:br>
              <a:rPr lang="en-GB" sz="3600" dirty="0" smtClean="0">
                <a:latin typeface="Arial" charset="0"/>
              </a:rPr>
            </a:br>
            <a:r>
              <a:rPr lang="ru-RU" sz="2800" dirty="0" smtClean="0">
                <a:latin typeface="Arial" charset="0"/>
              </a:rPr>
              <a:t>применение </a:t>
            </a:r>
            <a:r>
              <a:rPr lang="en-GB" sz="2800" dirty="0" smtClean="0">
                <a:latin typeface="Arial" charset="0"/>
              </a:rPr>
              <a:t>TiO</a:t>
            </a:r>
            <a:r>
              <a:rPr lang="en-GB" sz="2800" baseline="-25000" dirty="0" smtClean="0">
                <a:latin typeface="Arial" charset="0"/>
              </a:rPr>
              <a:t>2</a:t>
            </a:r>
            <a:r>
              <a:rPr lang="en-GB" sz="2800" dirty="0" smtClean="0">
                <a:latin typeface="Arial" charset="0"/>
              </a:rPr>
              <a:t> </a:t>
            </a:r>
            <a:r>
              <a:rPr lang="ru-RU" sz="2800" dirty="0" smtClean="0">
                <a:latin typeface="Arial" charset="0"/>
              </a:rPr>
              <a:t>при производстве стекла</a:t>
            </a:r>
            <a:endParaRPr lang="en-GB" sz="2800" dirty="0" smtClean="0">
              <a:latin typeface="Arial" charset="0"/>
            </a:endParaRPr>
          </a:p>
        </p:txBody>
      </p:sp>
      <p:sp>
        <p:nvSpPr>
          <p:cNvPr id="55299" name="Rectangle 3"/>
          <p:cNvSpPr>
            <a:spLocks noGrp="1" noChangeArrowheads="1"/>
          </p:cNvSpPr>
          <p:nvPr>
            <p:ph type="body" idx="4294967295"/>
          </p:nvPr>
        </p:nvSpPr>
        <p:spPr bwMode="auto">
          <a:xfrm>
            <a:off x="378824" y="2387600"/>
            <a:ext cx="8439740" cy="382111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Tx/>
              <a:buNone/>
            </a:pPr>
            <a:r>
              <a:rPr lang="ru-RU" sz="2400" b="1" dirty="0" smtClean="0">
                <a:latin typeface="Arial" charset="0"/>
              </a:rPr>
              <a:t>По данным </a:t>
            </a:r>
            <a:r>
              <a:rPr lang="en-GB" sz="2400" b="1" dirty="0" smtClean="0">
                <a:latin typeface="Arial" charset="0"/>
              </a:rPr>
              <a:t>GGF, “</a:t>
            </a:r>
            <a:r>
              <a:rPr lang="ru-RU" sz="2400" b="1" dirty="0" smtClean="0">
                <a:latin typeface="Arial" charset="0"/>
              </a:rPr>
              <a:t>самоочищающееся</a:t>
            </a:r>
            <a:r>
              <a:rPr lang="en-GB" sz="2400" b="1" dirty="0" smtClean="0">
                <a:latin typeface="Arial" charset="0"/>
              </a:rPr>
              <a:t>” </a:t>
            </a:r>
            <a:r>
              <a:rPr lang="ru-RU" sz="2400" b="1" dirty="0" smtClean="0">
                <a:latin typeface="Arial" charset="0"/>
              </a:rPr>
              <a:t>стекло</a:t>
            </a:r>
            <a:r>
              <a:rPr lang="en-GB" sz="2400" b="1" dirty="0" smtClean="0">
                <a:latin typeface="Arial" charset="0"/>
              </a:rPr>
              <a:t>:</a:t>
            </a:r>
          </a:p>
          <a:p>
            <a:pPr eaLnBrk="1" hangingPunct="1"/>
            <a:r>
              <a:rPr lang="ru-RU" sz="2400" dirty="0">
                <a:latin typeface="Arial" charset="0"/>
              </a:rPr>
              <a:t>м</a:t>
            </a:r>
            <a:r>
              <a:rPr lang="ru-RU" sz="2400" dirty="0" smtClean="0">
                <a:latin typeface="Arial" charset="0"/>
              </a:rPr>
              <a:t>ожет быть использовано только на наружном стекле</a:t>
            </a:r>
            <a:endParaRPr lang="en-GB" sz="2400" dirty="0" smtClean="0">
              <a:latin typeface="Arial" charset="0"/>
            </a:endParaRPr>
          </a:p>
          <a:p>
            <a:pPr eaLnBrk="1" hangingPunct="1"/>
            <a:r>
              <a:rPr lang="ru-RU" sz="2400" dirty="0" smtClean="0">
                <a:latin typeface="Arial" charset="0"/>
              </a:rPr>
              <a:t>не работает при неорганических загрязнениях</a:t>
            </a:r>
            <a:endParaRPr lang="en-GB" sz="2400" dirty="0" smtClean="0">
              <a:latin typeface="Arial" charset="0"/>
            </a:endParaRPr>
          </a:p>
          <a:p>
            <a:pPr eaLnBrk="1" hangingPunct="1"/>
            <a:r>
              <a:rPr lang="ru-RU" sz="2400" dirty="0">
                <a:latin typeface="Arial" charset="0"/>
              </a:rPr>
              <a:t>т</a:t>
            </a:r>
            <a:r>
              <a:rPr lang="ru-RU" sz="2400" dirty="0" smtClean="0">
                <a:latin typeface="Arial" charset="0"/>
              </a:rPr>
              <a:t>ребует определенных погодных условий для работы с органическими загрязнениями</a:t>
            </a:r>
            <a:endParaRPr lang="en-GB" sz="2400" dirty="0" smtClean="0">
              <a:latin typeface="Arial" charset="0"/>
            </a:endParaRPr>
          </a:p>
          <a:p>
            <a:pPr eaLnBrk="1" hangingPunct="1"/>
            <a:r>
              <a:rPr lang="ru-RU" sz="2400" dirty="0" smtClean="0">
                <a:latin typeface="Arial" charset="0"/>
              </a:rPr>
              <a:t>подвержено воздействию большинства силиконовых герметиков</a:t>
            </a:r>
            <a:r>
              <a:rPr lang="en-GB" sz="2400" dirty="0" smtClean="0">
                <a:latin typeface="Arial" charset="0"/>
              </a:rPr>
              <a:t>  </a:t>
            </a:r>
          </a:p>
          <a:p>
            <a:pPr eaLnBrk="1" hangingPunct="1"/>
            <a:r>
              <a:rPr lang="ru-RU" sz="2400" dirty="0">
                <a:latin typeface="Arial" charset="0"/>
              </a:rPr>
              <a:t>н</a:t>
            </a:r>
            <a:r>
              <a:rPr lang="ru-RU" sz="2400" dirty="0" smtClean="0">
                <a:latin typeface="Arial" charset="0"/>
              </a:rPr>
              <a:t>евозможность повторного применения  </a:t>
            </a:r>
            <a:endParaRPr lang="en-GB" sz="2400" dirty="0" smtClean="0">
              <a:latin typeface="Arial" charset="0"/>
            </a:endParaRPr>
          </a:p>
          <a:p>
            <a:pPr marL="0" indent="0" eaLnBrk="1" hangingPunct="1">
              <a:buNone/>
            </a:pPr>
            <a:endParaRPr lang="en-GB" sz="24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4824000" y="2924944"/>
            <a:ext cx="2244155" cy="3260105"/>
            <a:chOff x="4824000" y="2924944"/>
            <a:chExt cx="2244155" cy="3260105"/>
          </a:xfrm>
        </p:grpSpPr>
        <p:grpSp>
          <p:nvGrpSpPr>
            <p:cNvPr id="3" name="Group 24"/>
            <p:cNvGrpSpPr/>
            <p:nvPr/>
          </p:nvGrpSpPr>
          <p:grpSpPr>
            <a:xfrm>
              <a:off x="4824000" y="2924944"/>
              <a:ext cx="576064" cy="675052"/>
              <a:chOff x="4788024" y="2996952"/>
              <a:chExt cx="576064" cy="675052"/>
            </a:xfrm>
          </p:grpSpPr>
          <p:sp>
            <p:nvSpPr>
              <p:cNvPr id="23" name="Rectangle 22"/>
              <p:cNvSpPr/>
              <p:nvPr/>
            </p:nvSpPr>
            <p:spPr>
              <a:xfrm rot="16200000">
                <a:off x="4558488" y="3226488"/>
                <a:ext cx="603072"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3"/>
              <p:cNvSpPr/>
              <p:nvPr/>
            </p:nvSpPr>
            <p:spPr>
              <a:xfrm>
                <a:off x="4824088" y="3384004"/>
                <a:ext cx="540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5411971" y="3140968"/>
              <a:ext cx="1656184" cy="584775"/>
            </a:xfrm>
            <a:prstGeom prst="rect">
              <a:avLst/>
            </a:prstGeom>
            <a:gradFill>
              <a:gsLst>
                <a:gs pos="0">
                  <a:srgbClr val="FFEFD1"/>
                </a:gs>
                <a:gs pos="64999">
                  <a:srgbClr val="F0EBD5"/>
                </a:gs>
                <a:gs pos="100000">
                  <a:srgbClr val="D1C39F"/>
                </a:gs>
              </a:gsLst>
              <a:lin ang="13500000" scaled="0"/>
            </a:gra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dirty="0" smtClean="0"/>
                <a:t>Sol-Gel Process</a:t>
              </a:r>
            </a:p>
            <a:p>
              <a:pPr algn="ctr"/>
              <a:r>
                <a:rPr lang="en-GB" sz="1600" dirty="0" smtClean="0"/>
                <a:t>Type ‘A’</a:t>
              </a:r>
              <a:endParaRPr lang="en-GB" sz="1600" dirty="0"/>
            </a:p>
          </p:txBody>
        </p:sp>
        <p:sp>
          <p:nvSpPr>
            <p:cNvPr id="35" name="TextBox 34"/>
            <p:cNvSpPr txBox="1"/>
            <p:nvPr/>
          </p:nvSpPr>
          <p:spPr>
            <a:xfrm>
              <a:off x="5411971" y="5877272"/>
              <a:ext cx="936104" cy="307777"/>
            </a:xfrm>
            <a:prstGeom prst="rect">
              <a:avLst/>
            </a:prstGeom>
            <a:noFill/>
          </p:spPr>
          <p:txBody>
            <a:bodyPr wrap="square" rtlCol="0">
              <a:spAutoFit/>
            </a:bodyPr>
            <a:lstStyle/>
            <a:p>
              <a:r>
                <a:rPr lang="en-GB" sz="1400" dirty="0" smtClean="0"/>
                <a:t>1998</a:t>
              </a:r>
              <a:endParaRPr lang="en-GB" sz="1400" dirty="0"/>
            </a:p>
          </p:txBody>
        </p:sp>
      </p:grpSp>
      <p:sp>
        <p:nvSpPr>
          <p:cNvPr id="5" name="TextBox 4"/>
          <p:cNvSpPr txBox="1"/>
          <p:nvPr/>
        </p:nvSpPr>
        <p:spPr>
          <a:xfrm>
            <a:off x="2050868" y="631140"/>
            <a:ext cx="7021631" cy="954107"/>
          </a:xfrm>
          <a:prstGeom prst="rect">
            <a:avLst/>
          </a:prstGeom>
          <a:noFill/>
        </p:spPr>
        <p:txBody>
          <a:bodyPr wrap="square" rtlCol="0">
            <a:spAutoFit/>
          </a:bodyPr>
          <a:lstStyle/>
          <a:p>
            <a:pPr algn="ctr"/>
            <a:r>
              <a:rPr lang="ru-RU" sz="2800" dirty="0" smtClean="0"/>
              <a:t>Поверхность стекла обработанная жидкостью</a:t>
            </a:r>
            <a:endParaRPr lang="en-GB" sz="2800" dirty="0"/>
          </a:p>
        </p:txBody>
      </p:sp>
      <p:grpSp>
        <p:nvGrpSpPr>
          <p:cNvPr id="6" name="Group 16"/>
          <p:cNvGrpSpPr/>
          <p:nvPr/>
        </p:nvGrpSpPr>
        <p:grpSpPr>
          <a:xfrm>
            <a:off x="4572000" y="2276872"/>
            <a:ext cx="1656000" cy="648000"/>
            <a:chOff x="5292080" y="1988840"/>
            <a:chExt cx="1656000" cy="648000"/>
          </a:xfrm>
        </p:grpSpPr>
        <p:sp>
          <p:nvSpPr>
            <p:cNvPr id="15" name="Rectangle 14"/>
            <p:cNvSpPr/>
            <p:nvPr/>
          </p:nvSpPr>
          <p:spPr>
            <a:xfrm>
              <a:off x="5292080" y="1988840"/>
              <a:ext cx="1656000" cy="648000"/>
            </a:xfrm>
            <a:prstGeom prst="rect">
              <a:avLst/>
            </a:prstGeom>
            <a:solidFill>
              <a:srgbClr val="FFFF99"/>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436004" y="2128174"/>
              <a:ext cx="1368152" cy="369332"/>
            </a:xfrm>
            <a:prstGeom prst="rect">
              <a:avLst/>
            </a:prstGeom>
            <a:noFill/>
            <a:ln>
              <a:noFill/>
            </a:ln>
          </p:spPr>
          <p:txBody>
            <a:bodyPr wrap="square" rtlCol="0">
              <a:spAutoFit/>
            </a:bodyPr>
            <a:lstStyle/>
            <a:p>
              <a:pPr algn="ctr"/>
              <a:r>
                <a:rPr lang="en-GB" sz="1800" b="1" dirty="0" err="1" smtClean="0"/>
                <a:t>Silanes</a:t>
              </a:r>
              <a:endParaRPr lang="en-GB" sz="1800" b="1" dirty="0"/>
            </a:p>
          </p:txBody>
        </p:sp>
      </p:grpSp>
      <p:sp>
        <p:nvSpPr>
          <p:cNvPr id="18" name="TextBox 17"/>
          <p:cNvSpPr txBox="1"/>
          <p:nvPr/>
        </p:nvSpPr>
        <p:spPr>
          <a:xfrm>
            <a:off x="0" y="1556792"/>
            <a:ext cx="2560320" cy="523220"/>
          </a:xfrm>
          <a:prstGeom prst="rect">
            <a:avLst/>
          </a:prstGeom>
          <a:noFill/>
        </p:spPr>
        <p:txBody>
          <a:bodyPr wrap="square" rtlCol="0">
            <a:spAutoFit/>
          </a:bodyPr>
          <a:lstStyle/>
          <a:p>
            <a:pPr algn="ctr"/>
            <a:r>
              <a:rPr lang="ru-RU" sz="1400" b="1" dirty="0" smtClean="0"/>
              <a:t>Долговечная</a:t>
            </a:r>
            <a:r>
              <a:rPr lang="en-GB" sz="1400" b="1" dirty="0" smtClean="0"/>
              <a:t> ‘Non-Stick’</a:t>
            </a:r>
          </a:p>
          <a:p>
            <a:pPr algn="ctr"/>
            <a:r>
              <a:rPr lang="ru-RU" sz="1400" b="1" dirty="0"/>
              <a:t>з</a:t>
            </a:r>
            <a:r>
              <a:rPr lang="ru-RU" sz="1400" b="1" dirty="0" smtClean="0"/>
              <a:t>ащита поверхности</a:t>
            </a:r>
            <a:endParaRPr lang="en-GB" sz="1400" b="1" dirty="0"/>
          </a:p>
        </p:txBody>
      </p:sp>
      <p:sp>
        <p:nvSpPr>
          <p:cNvPr id="19" name="TextBox 18"/>
          <p:cNvSpPr txBox="1"/>
          <p:nvPr/>
        </p:nvSpPr>
        <p:spPr>
          <a:xfrm>
            <a:off x="3167844" y="1664513"/>
            <a:ext cx="3744416" cy="307777"/>
          </a:xfrm>
          <a:prstGeom prst="rect">
            <a:avLst/>
          </a:prstGeom>
          <a:noFill/>
        </p:spPr>
        <p:txBody>
          <a:bodyPr wrap="square" rtlCol="0">
            <a:spAutoFit/>
          </a:bodyPr>
          <a:lstStyle/>
          <a:p>
            <a:pPr algn="ctr"/>
            <a:r>
              <a:rPr lang="ru-RU" sz="1400" b="1" dirty="0" smtClean="0"/>
              <a:t>Временная защита</a:t>
            </a:r>
            <a:endParaRPr lang="en-GB" sz="1400" b="1" dirty="0"/>
          </a:p>
        </p:txBody>
      </p:sp>
      <p:grpSp>
        <p:nvGrpSpPr>
          <p:cNvPr id="7" name="Group 38"/>
          <p:cNvGrpSpPr/>
          <p:nvPr/>
        </p:nvGrpSpPr>
        <p:grpSpPr>
          <a:xfrm>
            <a:off x="207963" y="5445224"/>
            <a:ext cx="8728075" cy="461963"/>
            <a:chOff x="207963" y="5445224"/>
            <a:chExt cx="8728075" cy="461963"/>
          </a:xfrm>
        </p:grpSpPr>
        <p:sp>
          <p:nvSpPr>
            <p:cNvPr id="4" name="Text Box 49"/>
            <p:cNvSpPr txBox="1">
              <a:spLocks noChangeArrowheads="1"/>
            </p:cNvSpPr>
            <p:nvPr/>
          </p:nvSpPr>
          <p:spPr bwMode="auto">
            <a:xfrm>
              <a:off x="207963" y="5445224"/>
              <a:ext cx="8728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dirty="0">
                  <a:solidFill>
                    <a:srgbClr val="000000"/>
                  </a:solidFill>
                  <a:cs typeface="Arial" charset="0"/>
                </a:rPr>
                <a:t>__________________________________________________</a:t>
              </a:r>
            </a:p>
          </p:txBody>
        </p:sp>
        <p:sp>
          <p:nvSpPr>
            <p:cNvPr id="20" name="TextBox 19"/>
            <p:cNvSpPr txBox="1"/>
            <p:nvPr/>
          </p:nvSpPr>
          <p:spPr>
            <a:xfrm>
              <a:off x="2699792" y="5445224"/>
              <a:ext cx="3744416" cy="338554"/>
            </a:xfrm>
            <a:prstGeom prst="rect">
              <a:avLst/>
            </a:prstGeom>
            <a:noFill/>
          </p:spPr>
          <p:txBody>
            <a:bodyPr wrap="square" rtlCol="0">
              <a:spAutoFit/>
            </a:bodyPr>
            <a:lstStyle/>
            <a:p>
              <a:pPr algn="ctr"/>
              <a:r>
                <a:rPr lang="ru-RU" sz="1600" b="1" dirty="0" smtClean="0"/>
                <a:t>Временная шкала</a:t>
              </a:r>
              <a:endParaRPr lang="en-GB" sz="1600" b="1" dirty="0"/>
            </a:p>
          </p:txBody>
        </p:sp>
      </p:grpSp>
      <p:grpSp>
        <p:nvGrpSpPr>
          <p:cNvPr id="8" name="Group 39"/>
          <p:cNvGrpSpPr/>
          <p:nvPr/>
        </p:nvGrpSpPr>
        <p:grpSpPr>
          <a:xfrm>
            <a:off x="539552" y="2276872"/>
            <a:ext cx="1656000" cy="3908177"/>
            <a:chOff x="539552" y="2276872"/>
            <a:chExt cx="1656000" cy="3908177"/>
          </a:xfrm>
        </p:grpSpPr>
        <p:sp>
          <p:nvSpPr>
            <p:cNvPr id="9" name="TextBox 8"/>
            <p:cNvSpPr txBox="1"/>
            <p:nvPr/>
          </p:nvSpPr>
          <p:spPr>
            <a:xfrm>
              <a:off x="539552" y="2276872"/>
              <a:ext cx="1656000" cy="646331"/>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ru-RU" sz="1800" b="1" dirty="0" smtClean="0"/>
                <a:t>Полимерная смола</a:t>
              </a:r>
              <a:endParaRPr lang="en-GB" sz="1800" b="1" dirty="0"/>
            </a:p>
          </p:txBody>
        </p:sp>
        <p:sp>
          <p:nvSpPr>
            <p:cNvPr id="33" name="TextBox 32"/>
            <p:cNvSpPr txBox="1"/>
            <p:nvPr/>
          </p:nvSpPr>
          <p:spPr>
            <a:xfrm>
              <a:off x="539552" y="5877272"/>
              <a:ext cx="936104" cy="307777"/>
            </a:xfrm>
            <a:prstGeom prst="rect">
              <a:avLst/>
            </a:prstGeom>
            <a:noFill/>
          </p:spPr>
          <p:txBody>
            <a:bodyPr wrap="square" rtlCol="0">
              <a:spAutoFit/>
            </a:bodyPr>
            <a:lstStyle/>
            <a:p>
              <a:r>
                <a:rPr lang="en-GB" sz="1400" dirty="0" smtClean="0"/>
                <a:t>1981</a:t>
              </a:r>
              <a:endParaRPr lang="en-GB" sz="1400" dirty="0"/>
            </a:p>
          </p:txBody>
        </p:sp>
      </p:grpSp>
      <p:grpSp>
        <p:nvGrpSpPr>
          <p:cNvPr id="14" name="Group 40"/>
          <p:cNvGrpSpPr/>
          <p:nvPr/>
        </p:nvGrpSpPr>
        <p:grpSpPr>
          <a:xfrm>
            <a:off x="2325189" y="2276872"/>
            <a:ext cx="2030787" cy="3908177"/>
            <a:chOff x="2560320" y="2276872"/>
            <a:chExt cx="1795656" cy="3908177"/>
          </a:xfrm>
        </p:grpSpPr>
        <p:sp>
          <p:nvSpPr>
            <p:cNvPr id="10" name="TextBox 9"/>
            <p:cNvSpPr txBox="1"/>
            <p:nvPr/>
          </p:nvSpPr>
          <p:spPr>
            <a:xfrm>
              <a:off x="2560320" y="2276872"/>
              <a:ext cx="1795656" cy="923330"/>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ru-RU" sz="1800" b="1" dirty="0" smtClean="0"/>
                <a:t>Реактивные силиконовые жидкости</a:t>
              </a:r>
              <a:endParaRPr lang="en-GB" sz="1800" b="1" dirty="0"/>
            </a:p>
          </p:txBody>
        </p:sp>
        <p:sp>
          <p:nvSpPr>
            <p:cNvPr id="34" name="TextBox 33"/>
            <p:cNvSpPr txBox="1"/>
            <p:nvPr/>
          </p:nvSpPr>
          <p:spPr>
            <a:xfrm>
              <a:off x="2699792" y="5877272"/>
              <a:ext cx="936104" cy="307777"/>
            </a:xfrm>
            <a:prstGeom prst="rect">
              <a:avLst/>
            </a:prstGeom>
            <a:noFill/>
          </p:spPr>
          <p:txBody>
            <a:bodyPr wrap="square" rtlCol="0">
              <a:spAutoFit/>
            </a:bodyPr>
            <a:lstStyle/>
            <a:p>
              <a:r>
                <a:rPr lang="en-GB" sz="1400" dirty="0" smtClean="0"/>
                <a:t>1985</a:t>
              </a:r>
              <a:endParaRPr lang="en-GB" sz="1400" dirty="0"/>
            </a:p>
          </p:txBody>
        </p:sp>
      </p:grpSp>
      <p:grpSp>
        <p:nvGrpSpPr>
          <p:cNvPr id="17" name="Group 42"/>
          <p:cNvGrpSpPr/>
          <p:nvPr/>
        </p:nvGrpSpPr>
        <p:grpSpPr>
          <a:xfrm>
            <a:off x="4824000" y="3501008"/>
            <a:ext cx="3084310" cy="2684041"/>
            <a:chOff x="4824000" y="3501008"/>
            <a:chExt cx="3084310" cy="2684041"/>
          </a:xfrm>
        </p:grpSpPr>
        <p:sp>
          <p:nvSpPr>
            <p:cNvPr id="12" name="TextBox 11"/>
            <p:cNvSpPr txBox="1"/>
            <p:nvPr/>
          </p:nvSpPr>
          <p:spPr>
            <a:xfrm>
              <a:off x="6252126" y="3897052"/>
              <a:ext cx="1656184" cy="707886"/>
            </a:xfrm>
            <a:prstGeom prst="rect">
              <a:avLst/>
            </a:prstGeom>
            <a:gradFill>
              <a:gsLst>
                <a:gs pos="0">
                  <a:srgbClr val="FFEFD1"/>
                </a:gs>
                <a:gs pos="64999">
                  <a:srgbClr val="F0EBD5"/>
                </a:gs>
                <a:gs pos="100000">
                  <a:srgbClr val="D1C39F"/>
                </a:gs>
              </a:gsLst>
              <a:lin ang="13500000" scaled="0"/>
            </a:gra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600" dirty="0" smtClean="0"/>
                <a:t>Bi-Functional</a:t>
              </a:r>
            </a:p>
            <a:p>
              <a:pPr algn="ctr"/>
              <a:r>
                <a:rPr lang="en-GB" sz="1600" dirty="0" smtClean="0"/>
                <a:t>Type ‘B</a:t>
              </a:r>
              <a:r>
                <a:rPr lang="en-GB" dirty="0" smtClean="0"/>
                <a:t>’</a:t>
              </a:r>
              <a:endParaRPr lang="en-GB" dirty="0"/>
            </a:p>
          </p:txBody>
        </p:sp>
        <p:grpSp>
          <p:nvGrpSpPr>
            <p:cNvPr id="21" name="Group 31"/>
            <p:cNvGrpSpPr/>
            <p:nvPr/>
          </p:nvGrpSpPr>
          <p:grpSpPr>
            <a:xfrm>
              <a:off x="4824000" y="3501008"/>
              <a:ext cx="1422064" cy="891076"/>
              <a:chOff x="4824000" y="3501008"/>
              <a:chExt cx="1422064" cy="891076"/>
            </a:xfrm>
          </p:grpSpPr>
          <p:sp>
            <p:nvSpPr>
              <p:cNvPr id="27" name="Rectangle 26"/>
              <p:cNvSpPr/>
              <p:nvPr/>
            </p:nvSpPr>
            <p:spPr>
              <a:xfrm rot="16200000">
                <a:off x="4486452" y="3838556"/>
                <a:ext cx="819096"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a:off x="4860064" y="4104084"/>
                <a:ext cx="138600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p:cNvSpPr txBox="1"/>
            <p:nvPr/>
          </p:nvSpPr>
          <p:spPr>
            <a:xfrm>
              <a:off x="6252126" y="5877272"/>
              <a:ext cx="936104" cy="307777"/>
            </a:xfrm>
            <a:prstGeom prst="rect">
              <a:avLst/>
            </a:prstGeom>
            <a:noFill/>
          </p:spPr>
          <p:txBody>
            <a:bodyPr wrap="square" rtlCol="0">
              <a:spAutoFit/>
            </a:bodyPr>
            <a:lstStyle/>
            <a:p>
              <a:r>
                <a:rPr lang="en-GB" sz="1400" dirty="0" smtClean="0"/>
                <a:t>1999</a:t>
              </a:r>
              <a:endParaRPr lang="en-GB" sz="1400" dirty="0"/>
            </a:p>
          </p:txBody>
        </p:sp>
      </p:grpSp>
      <p:grpSp>
        <p:nvGrpSpPr>
          <p:cNvPr id="22" name="Group 43"/>
          <p:cNvGrpSpPr/>
          <p:nvPr/>
        </p:nvGrpSpPr>
        <p:grpSpPr>
          <a:xfrm>
            <a:off x="4824000" y="4221089"/>
            <a:ext cx="4020414" cy="1963960"/>
            <a:chOff x="4824000" y="4221089"/>
            <a:chExt cx="4020414" cy="1963960"/>
          </a:xfrm>
        </p:grpSpPr>
        <p:sp>
          <p:nvSpPr>
            <p:cNvPr id="13" name="TextBox 12"/>
            <p:cNvSpPr txBox="1"/>
            <p:nvPr/>
          </p:nvSpPr>
          <p:spPr>
            <a:xfrm>
              <a:off x="7188230" y="4787857"/>
              <a:ext cx="1656184" cy="738664"/>
            </a:xfrm>
            <a:prstGeom prst="rect">
              <a:avLst/>
            </a:prstGeom>
            <a:gradFill>
              <a:gsLst>
                <a:gs pos="0">
                  <a:srgbClr val="FFEFD1"/>
                </a:gs>
                <a:gs pos="64999">
                  <a:srgbClr val="F0EBD5"/>
                </a:gs>
                <a:gs pos="100000">
                  <a:srgbClr val="D1C39F"/>
                </a:gs>
              </a:gsLst>
              <a:lin ang="13500000" scaled="0"/>
            </a:gra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400" dirty="0" smtClean="0"/>
                <a:t>UV Curing</a:t>
              </a:r>
            </a:p>
            <a:p>
              <a:pPr algn="ctr"/>
              <a:r>
                <a:rPr lang="en-GB" sz="1400" dirty="0" smtClean="0"/>
                <a:t>Type ‘C’</a:t>
              </a:r>
            </a:p>
            <a:p>
              <a:pPr algn="ctr"/>
              <a:r>
                <a:rPr lang="en-GB" sz="1400" dirty="0" smtClean="0"/>
                <a:t>(mainly Germany)</a:t>
              </a:r>
              <a:endParaRPr lang="en-GB" sz="1400" dirty="0"/>
            </a:p>
          </p:txBody>
        </p:sp>
        <p:grpSp>
          <p:nvGrpSpPr>
            <p:cNvPr id="25" name="Group 30"/>
            <p:cNvGrpSpPr/>
            <p:nvPr/>
          </p:nvGrpSpPr>
          <p:grpSpPr>
            <a:xfrm>
              <a:off x="4824000" y="4221089"/>
              <a:ext cx="2268280" cy="1008079"/>
              <a:chOff x="4824000" y="4221089"/>
              <a:chExt cx="2268280" cy="1008079"/>
            </a:xfrm>
          </p:grpSpPr>
          <p:sp>
            <p:nvSpPr>
              <p:cNvPr id="29" name="Rectangle 28"/>
              <p:cNvSpPr/>
              <p:nvPr/>
            </p:nvSpPr>
            <p:spPr>
              <a:xfrm rot="16200000">
                <a:off x="4427950" y="4617139"/>
                <a:ext cx="9361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a:off x="4932040" y="4941168"/>
                <a:ext cx="2160240" cy="288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p:cNvSpPr txBox="1"/>
            <p:nvPr/>
          </p:nvSpPr>
          <p:spPr>
            <a:xfrm>
              <a:off x="7092280" y="5877272"/>
              <a:ext cx="936104" cy="307777"/>
            </a:xfrm>
            <a:prstGeom prst="rect">
              <a:avLst/>
            </a:prstGeom>
            <a:noFill/>
          </p:spPr>
          <p:txBody>
            <a:bodyPr wrap="square" rtlCol="0">
              <a:spAutoFit/>
            </a:bodyPr>
            <a:lstStyle/>
            <a:p>
              <a:r>
                <a:rPr lang="en-GB" sz="1400" dirty="0" smtClean="0"/>
                <a:t>2005</a:t>
              </a:r>
            </a:p>
          </p:txBody>
        </p:sp>
      </p:grpSp>
    </p:spTree>
    <p:extLst>
      <p:ext uri="{BB962C8B-B14F-4D97-AF65-F5344CB8AC3E}">
        <p14:creationId xmlns:p14="http://schemas.microsoft.com/office/powerpoint/2010/main" val="372628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bwMode="auto">
          <a:xfrm>
            <a:off x="868454" y="1393780"/>
            <a:ext cx="7772400" cy="685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sz="3200" dirty="0" smtClean="0">
                <a:latin typeface="Arial" charset="0"/>
              </a:rPr>
              <a:t>Силикон временная защита от воды </a:t>
            </a:r>
            <a:endParaRPr lang="en-GB" sz="3200" dirty="0" smtClean="0">
              <a:latin typeface="Arial" charset="0"/>
            </a:endParaRPr>
          </a:p>
        </p:txBody>
      </p:sp>
      <p:sp>
        <p:nvSpPr>
          <p:cNvPr id="60419" name="Rectangle 3"/>
          <p:cNvSpPr>
            <a:spLocks noGrp="1" noChangeArrowheads="1"/>
          </p:cNvSpPr>
          <p:nvPr>
            <p:ph type="body" idx="4294967295"/>
          </p:nvPr>
        </p:nvSpPr>
        <p:spPr bwMode="auto">
          <a:xfrm>
            <a:off x="555171" y="2293893"/>
            <a:ext cx="7772400" cy="325782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ru-RU" sz="2800" dirty="0" smtClean="0">
                <a:latin typeface="Arial" charset="0"/>
              </a:rPr>
              <a:t>временная обработка поверхности</a:t>
            </a:r>
            <a:endParaRPr lang="en-GB" sz="2800" dirty="0" smtClean="0">
              <a:latin typeface="Arial" charset="0"/>
            </a:endParaRPr>
          </a:p>
          <a:p>
            <a:pPr eaLnBrk="1" hangingPunct="1">
              <a:lnSpc>
                <a:spcPct val="90000"/>
              </a:lnSpc>
            </a:pPr>
            <a:r>
              <a:rPr lang="ru-RU" sz="2800" dirty="0">
                <a:latin typeface="Arial" charset="0"/>
              </a:rPr>
              <a:t>л</a:t>
            </a:r>
            <a:r>
              <a:rPr lang="ru-RU" sz="2800" dirty="0" smtClean="0">
                <a:latin typeface="Arial" charset="0"/>
              </a:rPr>
              <a:t>егко удаляется мойкой под давлением</a:t>
            </a:r>
            <a:endParaRPr lang="en-GB" sz="2800" dirty="0" smtClean="0">
              <a:latin typeface="Arial" charset="0"/>
            </a:endParaRPr>
          </a:p>
          <a:p>
            <a:pPr eaLnBrk="1" hangingPunct="1">
              <a:lnSpc>
                <a:spcPct val="90000"/>
              </a:lnSpc>
            </a:pPr>
            <a:r>
              <a:rPr lang="ru-RU" sz="2800" dirty="0">
                <a:latin typeface="Arial" charset="0"/>
              </a:rPr>
              <a:t>н</a:t>
            </a:r>
            <a:r>
              <a:rPr lang="ru-RU" sz="2800" dirty="0" smtClean="0">
                <a:latin typeface="Arial" charset="0"/>
              </a:rPr>
              <a:t>е защищает от тяжелых загрязнений</a:t>
            </a:r>
            <a:endParaRPr lang="en-GB" sz="2800" dirty="0" smtClean="0">
              <a:latin typeface="Arial" charset="0"/>
            </a:endParaRPr>
          </a:p>
          <a:p>
            <a:pPr eaLnBrk="1" hangingPunct="1">
              <a:lnSpc>
                <a:spcPct val="90000"/>
              </a:lnSpc>
            </a:pPr>
            <a:r>
              <a:rPr lang="ru-RU" sz="2800" dirty="0">
                <a:latin typeface="Arial" charset="0"/>
              </a:rPr>
              <a:t>с</a:t>
            </a:r>
            <a:r>
              <a:rPr lang="ru-RU" sz="2800" dirty="0" smtClean="0">
                <a:latin typeface="Arial" charset="0"/>
              </a:rPr>
              <a:t>иликоновые жидкости мигрируют на другие поверхности</a:t>
            </a:r>
            <a:endParaRPr lang="en-GB" sz="2800" dirty="0" smtClean="0">
              <a:latin typeface="Arial" charset="0"/>
            </a:endParaRPr>
          </a:p>
          <a:p>
            <a:pPr eaLnBrk="1" hangingPunct="1">
              <a:lnSpc>
                <a:spcPct val="90000"/>
              </a:lnSpc>
            </a:pPr>
            <a:r>
              <a:rPr lang="ru-RU" sz="2800" dirty="0" smtClean="0">
                <a:latin typeface="Arial" charset="0"/>
              </a:rPr>
              <a:t>имеют тенденцию притягивать грязь</a:t>
            </a:r>
            <a:endParaRPr lang="en-GB" sz="2800" dirty="0" smtClean="0">
              <a:latin typeface="Arial" charset="0"/>
            </a:endParaRPr>
          </a:p>
          <a:p>
            <a:pPr eaLnBrk="1" hangingPunct="1">
              <a:lnSpc>
                <a:spcPct val="90000"/>
              </a:lnSpc>
              <a:buFontTx/>
              <a:buNone/>
            </a:pPr>
            <a:endParaRPr lang="en-GB" sz="2800" dirty="0" smtClean="0">
              <a:latin typeface="Arial" charset="0"/>
            </a:endParaRPr>
          </a:p>
          <a:p>
            <a:pPr eaLnBrk="1" hangingPunct="1">
              <a:lnSpc>
                <a:spcPct val="90000"/>
              </a:lnSpc>
              <a:buFontTx/>
              <a:buNone/>
            </a:pPr>
            <a:endParaRPr lang="en-GB" sz="2800" dirty="0" smtClean="0">
              <a:latin typeface="Arial" charset="0"/>
            </a:endParaRPr>
          </a:p>
          <a:p>
            <a:pPr eaLnBrk="1" hangingPunct="1">
              <a:lnSpc>
                <a:spcPct val="90000"/>
              </a:lnSpc>
              <a:buFontTx/>
              <a:buNone/>
            </a:pPr>
            <a:endParaRPr lang="en-GB" sz="2800" dirty="0" smtClean="0">
              <a:latin typeface="Arial" charset="0"/>
            </a:endParaRPr>
          </a:p>
          <a:p>
            <a:pPr eaLnBrk="1" hangingPunct="1">
              <a:lnSpc>
                <a:spcPct val="90000"/>
              </a:lnSpc>
            </a:pPr>
            <a:endParaRPr lang="en-GB" sz="2800" dirty="0" smtClean="0">
              <a:latin typeface="Arial" charset="0"/>
            </a:endParaRPr>
          </a:p>
          <a:p>
            <a:pPr eaLnBrk="1" hangingPunct="1">
              <a:lnSpc>
                <a:spcPct val="90000"/>
              </a:lnSpc>
            </a:pPr>
            <a:endParaRPr lang="en-GB" sz="2800" dirty="0" smtClean="0">
              <a:latin typeface="Arial" charset="0"/>
            </a:endParaRPr>
          </a:p>
          <a:p>
            <a:pPr eaLnBrk="1" hangingPunct="1">
              <a:lnSpc>
                <a:spcPct val="90000"/>
              </a:lnSpc>
            </a:pPr>
            <a:endParaRPr lang="en-GB" sz="2800" dirty="0" smtClean="0">
              <a:latin typeface="Arial" charset="0"/>
            </a:endParaRPr>
          </a:p>
          <a:p>
            <a:pPr eaLnBrk="1" hangingPunct="1">
              <a:lnSpc>
                <a:spcPct val="90000"/>
              </a:lnSpc>
            </a:pPr>
            <a:endParaRPr lang="en-GB" sz="28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35756" y="1416005"/>
            <a:ext cx="85439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r>
              <a:rPr lang="ru-RU" sz="3000" b="1" dirty="0" smtClean="0">
                <a:solidFill>
                  <a:srgbClr val="33CCCC"/>
                </a:solidFill>
              </a:rPr>
              <a:t>Многосторонняя система </a:t>
            </a:r>
            <a:r>
              <a:rPr lang="en-GB" sz="3000" b="1" dirty="0" err="1" smtClean="0">
                <a:solidFill>
                  <a:srgbClr val="33CCCC"/>
                </a:solidFill>
              </a:rPr>
              <a:t>ClearShield</a:t>
            </a:r>
            <a:r>
              <a:rPr lang="en-GB" sz="1800" b="1" baseline="70000" dirty="0" err="1" smtClean="0">
                <a:solidFill>
                  <a:srgbClr val="33CCCC"/>
                </a:solidFill>
              </a:rPr>
              <a:t>TM</a:t>
            </a:r>
            <a:endParaRPr lang="en-GB" sz="1800" b="1" baseline="70000" dirty="0">
              <a:solidFill>
                <a:srgbClr val="33CCCC"/>
              </a:solidFill>
            </a:endParaRPr>
          </a:p>
        </p:txBody>
      </p:sp>
      <p:pic>
        <p:nvPicPr>
          <p:cNvPr id="25603" name="Picture 3" descr="sandblast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descr="leaded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wi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5606" name="Text Box 6"/>
          <p:cNvSpPr txBox="1">
            <a:spLocks noChangeArrowheads="1"/>
          </p:cNvSpPr>
          <p:nvPr/>
        </p:nvSpPr>
        <p:spPr bwMode="auto">
          <a:xfrm>
            <a:off x="695325" y="2362200"/>
            <a:ext cx="1743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sz="1800" b="1">
                <a:solidFill>
                  <a:srgbClr val="000000"/>
                </a:solidFill>
              </a:rPr>
              <a:t>Sandblasted</a:t>
            </a:r>
          </a:p>
        </p:txBody>
      </p:sp>
      <p:sp>
        <p:nvSpPr>
          <p:cNvPr id="25607" name="Text Box 7"/>
          <p:cNvSpPr txBox="1">
            <a:spLocks noChangeArrowheads="1"/>
          </p:cNvSpPr>
          <p:nvPr/>
        </p:nvSpPr>
        <p:spPr bwMode="auto">
          <a:xfrm>
            <a:off x="7162800" y="23764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sz="1800" b="1">
                <a:solidFill>
                  <a:srgbClr val="000000"/>
                </a:solidFill>
              </a:rPr>
              <a:t>Leaded</a:t>
            </a:r>
          </a:p>
        </p:txBody>
      </p:sp>
      <p:sp>
        <p:nvSpPr>
          <p:cNvPr id="25608" name="Text Box 8"/>
          <p:cNvSpPr txBox="1">
            <a:spLocks noChangeArrowheads="1"/>
          </p:cNvSpPr>
          <p:nvPr/>
        </p:nvSpPr>
        <p:spPr bwMode="auto">
          <a:xfrm>
            <a:off x="4086225" y="23622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GB" sz="1800" b="1">
                <a:solidFill>
                  <a:srgbClr val="000000"/>
                </a:solidFill>
              </a:rPr>
              <a:t>Wired</a:t>
            </a:r>
          </a:p>
        </p:txBody>
      </p:sp>
      <p:sp>
        <p:nvSpPr>
          <p:cNvPr id="25609" name="Text Box 9"/>
          <p:cNvSpPr txBox="1">
            <a:spLocks noChangeArrowheads="1"/>
          </p:cNvSpPr>
          <p:nvPr/>
        </p:nvSpPr>
        <p:spPr bwMode="auto">
          <a:xfrm>
            <a:off x="1042988" y="5334000"/>
            <a:ext cx="71294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spcBef>
                <a:spcPct val="50000"/>
              </a:spcBef>
            </a:pPr>
            <a:r>
              <a:rPr lang="ru-RU" sz="2600" dirty="0" smtClean="0">
                <a:solidFill>
                  <a:srgbClr val="000000"/>
                </a:solidFill>
              </a:rPr>
              <a:t>30-ти летний опыт работы по всему миру</a:t>
            </a:r>
            <a:endParaRPr lang="en-GB" sz="2600" dirty="0">
              <a:solidFill>
                <a:srgbClr val="00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alf&amp;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3962400" cy="30734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304799" y="1600200"/>
            <a:ext cx="4410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ru-RU" sz="3000" b="1" dirty="0" smtClean="0">
                <a:solidFill>
                  <a:srgbClr val="33CCCC"/>
                </a:solidFill>
              </a:rPr>
              <a:t>Матированное стекло</a:t>
            </a:r>
            <a:endParaRPr lang="en-GB" sz="3000" b="1" dirty="0">
              <a:solidFill>
                <a:srgbClr val="33CCCC"/>
              </a:solidFill>
            </a:endParaRPr>
          </a:p>
        </p:txBody>
      </p:sp>
      <p:sp>
        <p:nvSpPr>
          <p:cNvPr id="26628" name="Text Box 4"/>
          <p:cNvSpPr txBox="1">
            <a:spLocks noChangeArrowheads="1"/>
          </p:cNvSpPr>
          <p:nvPr/>
        </p:nvSpPr>
        <p:spPr bwMode="auto">
          <a:xfrm>
            <a:off x="7315200" y="4648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ru-RU" sz="1400" b="1" dirty="0" smtClean="0">
                <a:solidFill>
                  <a:srgbClr val="000000"/>
                </a:solidFill>
              </a:rPr>
              <a:t>защищенное</a:t>
            </a:r>
            <a:endParaRPr lang="en-GB" sz="1400" b="1" dirty="0">
              <a:solidFill>
                <a:srgbClr val="000000"/>
              </a:solidFill>
            </a:endParaRPr>
          </a:p>
        </p:txBody>
      </p:sp>
      <p:sp>
        <p:nvSpPr>
          <p:cNvPr id="26629" name="Text Box 5"/>
          <p:cNvSpPr txBox="1">
            <a:spLocks noChangeArrowheads="1"/>
          </p:cNvSpPr>
          <p:nvPr/>
        </p:nvSpPr>
        <p:spPr bwMode="auto">
          <a:xfrm>
            <a:off x="5105400" y="4648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ru-RU" sz="1400" b="1" dirty="0" smtClean="0">
                <a:solidFill>
                  <a:srgbClr val="000000"/>
                </a:solidFill>
              </a:rPr>
              <a:t>незащищенное</a:t>
            </a:r>
            <a:endParaRPr lang="en-GB" sz="1400" b="1" dirty="0">
              <a:solidFill>
                <a:srgbClr val="000000"/>
              </a:solidFill>
            </a:endParaRPr>
          </a:p>
        </p:txBody>
      </p:sp>
      <p:sp>
        <p:nvSpPr>
          <p:cNvPr id="26630" name="Text Box 6"/>
          <p:cNvSpPr txBox="1">
            <a:spLocks noChangeArrowheads="1"/>
          </p:cNvSpPr>
          <p:nvPr/>
        </p:nvSpPr>
        <p:spPr bwMode="auto">
          <a:xfrm>
            <a:off x="304798" y="2452824"/>
            <a:ext cx="43194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457200" indent="-457200">
              <a:spcBef>
                <a:spcPct val="50000"/>
              </a:spcBef>
              <a:buFont typeface="Arial" pitchFamily="34" charset="0"/>
              <a:buChar char="•"/>
            </a:pPr>
            <a:r>
              <a:rPr lang="ru-RU" sz="2800" dirty="0"/>
              <a:t>п</a:t>
            </a:r>
            <a:r>
              <a:rPr lang="ru-RU" sz="2800" dirty="0" smtClean="0"/>
              <a:t>редотвращает появление следов от пальцев</a:t>
            </a:r>
            <a:endParaRPr lang="en-GB" sz="2800" dirty="0" smtClean="0"/>
          </a:p>
          <a:p>
            <a:pPr marL="457200" indent="-457200">
              <a:spcBef>
                <a:spcPct val="50000"/>
              </a:spcBef>
              <a:buFont typeface="Arial" pitchFamily="34" charset="0"/>
              <a:buChar char="•"/>
            </a:pPr>
            <a:r>
              <a:rPr lang="ru-RU" sz="2800" dirty="0"/>
              <a:t>д</a:t>
            </a:r>
            <a:r>
              <a:rPr lang="ru-RU" sz="2800" dirty="0" smtClean="0"/>
              <a:t>елает стекло более темным, улучшает внешний вид</a:t>
            </a:r>
            <a:endParaRPr lang="en-GB" sz="2800" dirty="0" smtClean="0"/>
          </a:p>
          <a:p>
            <a:pPr marL="457200" indent="-457200">
              <a:spcBef>
                <a:spcPct val="50000"/>
              </a:spcBef>
              <a:buFont typeface="Arial" pitchFamily="34" charset="0"/>
              <a:buChar char="•"/>
            </a:pPr>
            <a:endParaRPr lang="en-GB" sz="2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1295400"/>
            <a:ext cx="7924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6000" dirty="0" smtClean="0"/>
              <a:t>Поверхность стекла подвергается коррозии</a:t>
            </a:r>
            <a:r>
              <a:rPr lang="en-GB" sz="6000" dirty="0" smtClean="0"/>
              <a:t> </a:t>
            </a:r>
            <a:endParaRPr lang="en-GB" sz="6000" dirty="0"/>
          </a:p>
          <a:p>
            <a:pPr algn="ctr"/>
            <a:r>
              <a:rPr lang="ru-RU" sz="6000" dirty="0" smtClean="0"/>
              <a:t>также как металл</a:t>
            </a:r>
            <a:endParaRPr lang="en-GB" sz="60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1488262"/>
            <a:ext cx="54472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ru-RU" sz="3000" b="1" dirty="0" smtClean="0">
                <a:solidFill>
                  <a:srgbClr val="33CCCC"/>
                </a:solidFill>
              </a:rPr>
              <a:t>Душевые кабины </a:t>
            </a:r>
            <a:r>
              <a:rPr lang="en-GB" sz="3000" b="1" dirty="0" smtClean="0">
                <a:solidFill>
                  <a:srgbClr val="33CCCC"/>
                </a:solidFill>
              </a:rPr>
              <a:t>&amp; </a:t>
            </a:r>
            <a:r>
              <a:rPr lang="ru-RU" sz="3000" b="1" dirty="0" smtClean="0">
                <a:solidFill>
                  <a:srgbClr val="33CCCC"/>
                </a:solidFill>
              </a:rPr>
              <a:t>Перегородки</a:t>
            </a:r>
            <a:endParaRPr lang="en-GB" sz="3000" b="1" dirty="0">
              <a:solidFill>
                <a:srgbClr val="33CCCC"/>
              </a:solidFill>
            </a:endParaRPr>
          </a:p>
        </p:txBody>
      </p:sp>
      <p:pic>
        <p:nvPicPr>
          <p:cNvPr id="29700" name="Picture 4" descr="sh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137" y="4420983"/>
            <a:ext cx="2416175" cy="22526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210" y="706869"/>
            <a:ext cx="3487737"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130628" y="2727325"/>
            <a:ext cx="518595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457200" indent="-457200">
              <a:buFont typeface="Arial" pitchFamily="34" charset="0"/>
              <a:buChar char="•"/>
            </a:pPr>
            <a:r>
              <a:rPr lang="ru-RU" sz="2800" dirty="0" smtClean="0"/>
              <a:t>защита от «белого налета» </a:t>
            </a:r>
            <a:endParaRPr lang="en-GB" sz="2800" dirty="0" smtClean="0"/>
          </a:p>
          <a:p>
            <a:pPr marL="457200" indent="-457200">
              <a:buFont typeface="Arial" pitchFamily="34" charset="0"/>
              <a:buChar char="•"/>
            </a:pPr>
            <a:r>
              <a:rPr lang="ru-RU" sz="2800" dirty="0" smtClean="0"/>
              <a:t>легко моется</a:t>
            </a:r>
            <a:endParaRPr lang="en-GB" sz="2800" dirty="0" smtClean="0"/>
          </a:p>
          <a:p>
            <a:pPr marL="457200" indent="-457200">
              <a:buFont typeface="Arial" pitchFamily="34" charset="0"/>
              <a:buChar char="•"/>
            </a:pPr>
            <a:r>
              <a:rPr lang="ru-RU" sz="2800" dirty="0" smtClean="0"/>
              <a:t>дольше</a:t>
            </a:r>
            <a:r>
              <a:rPr lang="en-GB" sz="2800" dirty="0" smtClean="0"/>
              <a:t> </a:t>
            </a:r>
            <a:r>
              <a:rPr lang="ru-RU" sz="2800" dirty="0" smtClean="0"/>
              <a:t>выглядит как новое</a:t>
            </a:r>
          </a:p>
          <a:p>
            <a:pPr marL="457200" indent="-457200">
              <a:buFont typeface="Arial" pitchFamily="34" charset="0"/>
              <a:buChar char="•"/>
            </a:pPr>
            <a:r>
              <a:rPr lang="ru-RU" sz="2800" dirty="0" smtClean="0"/>
              <a:t>гигиеничное</a:t>
            </a:r>
            <a:endParaRPr lang="en-GB" sz="2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bwMode="auto">
          <a:xfrm>
            <a:off x="2263775" y="703263"/>
            <a:ext cx="5600700" cy="86428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a:r>
              <a:rPr lang="ru-RU" sz="3200" b="1" dirty="0" smtClean="0">
                <a:solidFill>
                  <a:srgbClr val="33CCCC"/>
                </a:solidFill>
                <a:latin typeface="Arial" charset="0"/>
              </a:rPr>
              <a:t>Кухонные  поверхности</a:t>
            </a:r>
            <a:r>
              <a:rPr lang="en-GB" sz="3200" dirty="0" smtClean="0">
                <a:solidFill>
                  <a:srgbClr val="33CCCC"/>
                </a:solidFill>
                <a:latin typeface="Arial" charset="0"/>
              </a:rPr>
              <a:t/>
            </a:r>
            <a:br>
              <a:rPr lang="en-GB" sz="3200" dirty="0" smtClean="0">
                <a:solidFill>
                  <a:srgbClr val="33CCCC"/>
                </a:solidFill>
                <a:latin typeface="Arial" charset="0"/>
              </a:rPr>
            </a:br>
            <a:endParaRPr lang="en-GB" sz="3200" dirty="0" smtClean="0">
              <a:solidFill>
                <a:srgbClr val="33CCCC"/>
              </a:solidFill>
              <a:latin typeface="Arial" charset="0"/>
            </a:endParaRPr>
          </a:p>
        </p:txBody>
      </p:sp>
      <p:pic>
        <p:nvPicPr>
          <p:cNvPr id="51203" name="Picture 1027" descr="Green Kitchen P101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1450" y="2365375"/>
            <a:ext cx="46212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1028"/>
          <p:cNvSpPr txBox="1">
            <a:spLocks noChangeArrowheads="1"/>
          </p:cNvSpPr>
          <p:nvPr/>
        </p:nvSpPr>
        <p:spPr bwMode="auto">
          <a:xfrm>
            <a:off x="422275" y="2725738"/>
            <a:ext cx="32512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GB" dirty="0"/>
              <a:t> </a:t>
            </a:r>
            <a:r>
              <a:rPr lang="ru-RU" sz="2800" dirty="0" smtClean="0"/>
              <a:t>легко мыть и поддерживать чистоту</a:t>
            </a:r>
            <a:endParaRPr lang="en-GB" sz="2800" dirty="0"/>
          </a:p>
          <a:p>
            <a:endParaRPr lang="en-GB" sz="2800" dirty="0"/>
          </a:p>
          <a:p>
            <a:pPr>
              <a:buFontTx/>
              <a:buChar char="•"/>
            </a:pPr>
            <a:r>
              <a:rPr lang="en-GB" sz="2800" dirty="0"/>
              <a:t> </a:t>
            </a:r>
            <a:r>
              <a:rPr lang="ru-RU" sz="2800" dirty="0" smtClean="0"/>
              <a:t>гигиеничное</a:t>
            </a:r>
          </a:p>
          <a:p>
            <a:pPr>
              <a:buFontTx/>
              <a:buChar char="•"/>
            </a:pPr>
            <a:endParaRPr lang="ru-RU" sz="2800" dirty="0" smtClean="0"/>
          </a:p>
          <a:p>
            <a:pPr>
              <a:buFontTx/>
              <a:buChar char="•"/>
            </a:pPr>
            <a:r>
              <a:rPr lang="ru-RU" sz="2800" dirty="0" smtClean="0"/>
              <a:t>антимикробное</a:t>
            </a:r>
            <a:endParaRPr lang="en-GB"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3600" b="1" dirty="0" smtClean="0">
                <a:solidFill>
                  <a:srgbClr val="FF3300"/>
                </a:solidFill>
                <a:latin typeface="Arial" charset="0"/>
                <a:cs typeface="Arial" charset="0"/>
              </a:rPr>
              <a:t>             </a:t>
            </a:r>
            <a:r>
              <a:rPr lang="ru-RU" sz="3200" b="1" dirty="0" smtClean="0">
                <a:solidFill>
                  <a:srgbClr val="33CCCC"/>
                </a:solidFill>
                <a:latin typeface="Arial" charset="0"/>
                <a:cs typeface="Arial" charset="0"/>
              </a:rPr>
              <a:t>Солнечные батареи</a:t>
            </a:r>
            <a:endParaRPr lang="en-GB" sz="3200" b="1" dirty="0" smtClean="0">
              <a:solidFill>
                <a:srgbClr val="33CCCC"/>
              </a:solidFill>
              <a:latin typeface="Arial" charset="0"/>
              <a:cs typeface="Arial" charset="0"/>
            </a:endParaRPr>
          </a:p>
        </p:txBody>
      </p:sp>
      <p:sp>
        <p:nvSpPr>
          <p:cNvPr id="52227" name="Rectangle 1027"/>
          <p:cNvSpPr>
            <a:spLocks noGrp="1" noChangeArrowheads="1"/>
          </p:cNvSpPr>
          <p:nvPr>
            <p:ph type="body" idx="1"/>
          </p:nvPr>
        </p:nvSpPr>
        <p:spPr bwMode="auto">
          <a:xfrm>
            <a:off x="685800" y="4708843"/>
            <a:ext cx="7772400" cy="157439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ru-RU" sz="2800" dirty="0">
                <a:latin typeface="Arial" charset="0"/>
              </a:rPr>
              <a:t>н</a:t>
            </a:r>
            <a:r>
              <a:rPr lang="ru-RU" sz="2800" dirty="0" smtClean="0">
                <a:latin typeface="Arial" charset="0"/>
              </a:rPr>
              <a:t>е препятствует передачи света</a:t>
            </a:r>
            <a:endParaRPr lang="en-GB" sz="2800" dirty="0" smtClean="0">
              <a:latin typeface="Arial" charset="0"/>
            </a:endParaRPr>
          </a:p>
          <a:p>
            <a:pPr>
              <a:lnSpc>
                <a:spcPct val="90000"/>
              </a:lnSpc>
            </a:pPr>
            <a:r>
              <a:rPr lang="ru-RU" sz="2800" dirty="0">
                <a:latin typeface="Arial" charset="0"/>
              </a:rPr>
              <a:t>о</a:t>
            </a:r>
            <a:r>
              <a:rPr lang="ru-RU" sz="2800" dirty="0" smtClean="0">
                <a:latin typeface="Arial" charset="0"/>
              </a:rPr>
              <a:t>птимизирует конвертацию энергии</a:t>
            </a:r>
            <a:endParaRPr lang="en-GB" sz="2000" dirty="0" smtClean="0">
              <a:latin typeface="Arial" charset="0"/>
            </a:endParaRPr>
          </a:p>
        </p:txBody>
      </p:sp>
      <p:pic>
        <p:nvPicPr>
          <p:cNvPr id="5222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2030413"/>
            <a:ext cx="31892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2060575"/>
            <a:ext cx="306863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idx="4294967295"/>
          </p:nvPr>
        </p:nvSpPr>
        <p:spPr bwMode="auto">
          <a:xfrm>
            <a:off x="2090057" y="305981"/>
            <a:ext cx="6911801"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ru-RU" sz="3200" b="1" dirty="0" smtClean="0">
                <a:solidFill>
                  <a:srgbClr val="33CCCC"/>
                </a:solidFill>
                <a:latin typeface="Arial" charset="0"/>
              </a:rPr>
              <a:t>Здания с интегрированными фото - элементами</a:t>
            </a:r>
            <a:endParaRPr lang="en-GB" sz="3200" b="1" dirty="0" smtClean="0">
              <a:solidFill>
                <a:srgbClr val="33CCCC"/>
              </a:solidFill>
              <a:latin typeface="Arial" charset="0"/>
            </a:endParaRPr>
          </a:p>
        </p:txBody>
      </p:sp>
      <p:sp>
        <p:nvSpPr>
          <p:cNvPr id="19459" name="Subtitle 2"/>
          <p:cNvSpPr>
            <a:spLocks noGrp="1"/>
          </p:cNvSpPr>
          <p:nvPr>
            <p:ph type="subTitle" idx="4294967295"/>
          </p:nvPr>
        </p:nvSpPr>
        <p:spPr bwMode="auto">
          <a:xfrm>
            <a:off x="212481" y="2198688"/>
            <a:ext cx="4104542" cy="396081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FontTx/>
              <a:buNone/>
            </a:pPr>
            <a:endParaRPr lang="en-GB" sz="2400" dirty="0" smtClean="0">
              <a:latin typeface="Arial" charset="0"/>
            </a:endParaRPr>
          </a:p>
          <a:p>
            <a:pPr marL="0" indent="0" eaLnBrk="1" hangingPunct="1">
              <a:lnSpc>
                <a:spcPct val="90000"/>
              </a:lnSpc>
            </a:pPr>
            <a:r>
              <a:rPr lang="en-GB" sz="2400" dirty="0" smtClean="0">
                <a:latin typeface="Arial" charset="0"/>
              </a:rPr>
              <a:t> </a:t>
            </a:r>
            <a:r>
              <a:rPr lang="ru-RU" sz="2400" dirty="0" smtClean="0">
                <a:latin typeface="Arial" charset="0"/>
              </a:rPr>
              <a:t>сохраняет стекло в  совершенном виде</a:t>
            </a:r>
            <a:endParaRPr lang="en-GB" sz="2400" dirty="0" smtClean="0">
              <a:latin typeface="Arial" charset="0"/>
            </a:endParaRPr>
          </a:p>
          <a:p>
            <a:pPr marL="0" indent="0" eaLnBrk="1" hangingPunct="1">
              <a:lnSpc>
                <a:spcPct val="90000"/>
              </a:lnSpc>
            </a:pPr>
            <a:r>
              <a:rPr lang="en-GB" sz="2400" dirty="0" smtClean="0">
                <a:latin typeface="Arial" charset="0"/>
              </a:rPr>
              <a:t> </a:t>
            </a:r>
            <a:r>
              <a:rPr lang="ru-RU" sz="2400" dirty="0" smtClean="0">
                <a:latin typeface="Arial" charset="0"/>
              </a:rPr>
              <a:t>максимизирует эффективность</a:t>
            </a:r>
            <a:endParaRPr lang="en-GB" sz="2400" dirty="0" smtClean="0">
              <a:latin typeface="Arial" charset="0"/>
            </a:endParaRPr>
          </a:p>
          <a:p>
            <a:pPr marL="0" indent="0" eaLnBrk="1" hangingPunct="1">
              <a:lnSpc>
                <a:spcPct val="90000"/>
              </a:lnSpc>
            </a:pPr>
            <a:r>
              <a:rPr lang="en-GB" sz="2400" dirty="0" smtClean="0">
                <a:latin typeface="Arial" charset="0"/>
              </a:rPr>
              <a:t> </a:t>
            </a:r>
            <a:r>
              <a:rPr lang="ru-RU" sz="2400" dirty="0" smtClean="0">
                <a:latin typeface="Arial" charset="0"/>
              </a:rPr>
              <a:t>уменьшает стоимость обслуживания</a:t>
            </a:r>
            <a:endParaRPr lang="en-GB" sz="2400" dirty="0" smtClean="0">
              <a:latin typeface="Arial" charset="0"/>
            </a:endParaRPr>
          </a:p>
          <a:p>
            <a:pPr marL="0" indent="0" eaLnBrk="1" hangingPunct="1">
              <a:lnSpc>
                <a:spcPct val="90000"/>
              </a:lnSpc>
            </a:pPr>
            <a:r>
              <a:rPr lang="en-GB" sz="2400" dirty="0" smtClean="0">
                <a:latin typeface="Arial" charset="0"/>
              </a:rPr>
              <a:t> </a:t>
            </a:r>
            <a:r>
              <a:rPr lang="ru-RU" sz="2400" dirty="0" smtClean="0">
                <a:latin typeface="Arial" charset="0"/>
              </a:rPr>
              <a:t>увеличивает доходность</a:t>
            </a:r>
            <a:endParaRPr lang="en-GB" sz="2400" dirty="0" smtClean="0">
              <a:latin typeface="Arial" charset="0"/>
            </a:endParaRPr>
          </a:p>
          <a:p>
            <a:pPr marL="0" indent="0" eaLnBrk="1" hangingPunct="1">
              <a:lnSpc>
                <a:spcPct val="90000"/>
              </a:lnSpc>
              <a:buNone/>
            </a:pPr>
            <a:endParaRPr lang="en-GB" sz="2500" dirty="0" smtClean="0">
              <a:solidFill>
                <a:srgbClr val="898989"/>
              </a:solidFill>
            </a:endParaRPr>
          </a:p>
          <a:p>
            <a:pPr marL="0" indent="0" eaLnBrk="1" hangingPunct="1">
              <a:lnSpc>
                <a:spcPct val="80000"/>
              </a:lnSpc>
            </a:pPr>
            <a:endParaRPr lang="en-GB" sz="2500" dirty="0" smtClean="0">
              <a:solidFill>
                <a:srgbClr val="898989"/>
              </a:solidFill>
            </a:endParaRPr>
          </a:p>
        </p:txBody>
      </p:sp>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7024" y="2198688"/>
            <a:ext cx="1798027" cy="230981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4084" y="2198689"/>
            <a:ext cx="2697774" cy="20224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7023" y="4600576"/>
            <a:ext cx="2145323" cy="16097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9304" y="4365625"/>
            <a:ext cx="2272811" cy="18478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355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Luxury Yac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886" y="4167642"/>
            <a:ext cx="42687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princes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886" y="1358537"/>
            <a:ext cx="3980039" cy="241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ru-RU" sz="3200" b="1" dirty="0" smtClean="0">
                <a:solidFill>
                  <a:srgbClr val="33CCCC"/>
                </a:solidFill>
                <a:latin typeface="Arial" pitchFamily="34" charset="0"/>
                <a:cs typeface="Arial" pitchFamily="34" charset="0"/>
              </a:rPr>
              <a:t>Применение на море</a:t>
            </a:r>
            <a:endParaRPr lang="en-GB" sz="3200" b="1" dirty="0">
              <a:solidFill>
                <a:srgbClr val="33CCCC"/>
              </a:solidFill>
              <a:latin typeface="Arial" pitchFamily="34" charset="0"/>
              <a:cs typeface="Arial" pitchFamily="34" charset="0"/>
            </a:endParaRPr>
          </a:p>
        </p:txBody>
      </p:sp>
      <p:sp>
        <p:nvSpPr>
          <p:cNvPr id="3" name="Content Placeholder 2"/>
          <p:cNvSpPr>
            <a:spLocks noGrp="1"/>
          </p:cNvSpPr>
          <p:nvPr>
            <p:ph idx="1"/>
          </p:nvPr>
        </p:nvSpPr>
        <p:spPr>
          <a:xfrm>
            <a:off x="365760" y="2564561"/>
            <a:ext cx="4150519" cy="3180806"/>
          </a:xfrm>
        </p:spPr>
        <p:txBody>
          <a:bodyPr/>
          <a:lstStyle/>
          <a:p>
            <a:r>
              <a:rPr lang="ru-RU" sz="2800" dirty="0" smtClean="0">
                <a:latin typeface="Arial" pitchFamily="34" charset="0"/>
                <a:cs typeface="Arial" pitchFamily="34" charset="0"/>
              </a:rPr>
              <a:t>сохраняет светопропускную способность и улучшает видимость </a:t>
            </a:r>
            <a:endParaRPr lang="en-GB" sz="2800" dirty="0" smtClean="0">
              <a:latin typeface="Arial" pitchFamily="34" charset="0"/>
              <a:cs typeface="Arial" pitchFamily="34" charset="0"/>
            </a:endParaRPr>
          </a:p>
          <a:p>
            <a:r>
              <a:rPr lang="ru-RU" sz="2800" dirty="0">
                <a:latin typeface="Arial" pitchFamily="34" charset="0"/>
                <a:cs typeface="Arial" pitchFamily="34" charset="0"/>
              </a:rPr>
              <a:t>с</a:t>
            </a:r>
            <a:r>
              <a:rPr lang="ru-RU" sz="2800" dirty="0" smtClean="0">
                <a:latin typeface="Arial" pitchFamily="34" charset="0"/>
                <a:cs typeface="Arial" pitchFamily="34" charset="0"/>
              </a:rPr>
              <a:t>нижение затрат на обслуживание</a:t>
            </a:r>
            <a:endParaRPr lang="en-GB" sz="2800" dirty="0" smtClean="0">
              <a:latin typeface="Arial" pitchFamily="34" charset="0"/>
              <a:cs typeface="Arial" pitchFamily="34" charset="0"/>
            </a:endParaRPr>
          </a:p>
          <a:p>
            <a:r>
              <a:rPr lang="ru-RU" sz="2800" dirty="0" smtClean="0">
                <a:latin typeface="Arial" pitchFamily="34" charset="0"/>
                <a:cs typeface="Arial" pitchFamily="34" charset="0"/>
              </a:rPr>
              <a:t>гигиенично</a:t>
            </a:r>
            <a:r>
              <a:rPr lang="en-GB" sz="2800" dirty="0" smtClean="0">
                <a:latin typeface="Arial" pitchFamily="34" charset="0"/>
                <a:cs typeface="Arial" pitchFamily="34" charset="0"/>
              </a:rPr>
              <a:t> (</a:t>
            </a:r>
            <a:r>
              <a:rPr lang="ru-RU" sz="2800" dirty="0" smtClean="0">
                <a:latin typeface="Arial" pitchFamily="34" charset="0"/>
                <a:cs typeface="Arial" pitchFamily="34" charset="0"/>
              </a:rPr>
              <a:t>внутри</a:t>
            </a:r>
            <a:r>
              <a:rPr lang="en-GB" sz="2800" dirty="0" smtClean="0">
                <a:latin typeface="Arial" pitchFamily="34" charset="0"/>
                <a:cs typeface="Arial" pitchFamily="34" charset="0"/>
              </a:rPr>
              <a:t>)</a:t>
            </a:r>
            <a:endParaRPr lang="en-GB" sz="2800" dirty="0">
              <a:latin typeface="Arial" pitchFamily="34" charset="0"/>
              <a:cs typeface="Arial" pitchFamily="34" charset="0"/>
            </a:endParaRPr>
          </a:p>
        </p:txBody>
      </p:sp>
    </p:spTree>
    <p:extLst>
      <p:ext uri="{BB962C8B-B14F-4D97-AF65-F5344CB8AC3E}">
        <p14:creationId xmlns:p14="http://schemas.microsoft.com/office/powerpoint/2010/main" val="6969322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Sunroom pi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8179" y="1463039"/>
            <a:ext cx="3021321" cy="242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Sunroom internal pi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180" y="4101736"/>
            <a:ext cx="3057334" cy="204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81496" y="274638"/>
            <a:ext cx="6505303" cy="1143000"/>
          </a:xfrm>
        </p:spPr>
        <p:txBody>
          <a:bodyPr/>
          <a:lstStyle/>
          <a:p>
            <a:r>
              <a:rPr lang="ru-RU" sz="3200" b="1" dirty="0" smtClean="0">
                <a:solidFill>
                  <a:srgbClr val="33CCCC"/>
                </a:solidFill>
                <a:latin typeface="Arial" pitchFamily="34" charset="0"/>
                <a:cs typeface="Arial" pitchFamily="34" charset="0"/>
              </a:rPr>
              <a:t>Загородное строительство</a:t>
            </a:r>
            <a:endParaRPr lang="en-GB" sz="3200" b="1" dirty="0">
              <a:solidFill>
                <a:srgbClr val="33CCCC"/>
              </a:solidFill>
              <a:latin typeface="Arial" pitchFamily="34" charset="0"/>
              <a:cs typeface="Arial" pitchFamily="34" charset="0"/>
            </a:endParaRPr>
          </a:p>
        </p:txBody>
      </p:sp>
      <p:sp>
        <p:nvSpPr>
          <p:cNvPr id="3" name="Content Placeholder 2"/>
          <p:cNvSpPr>
            <a:spLocks noGrp="1"/>
          </p:cNvSpPr>
          <p:nvPr>
            <p:ph idx="1"/>
          </p:nvPr>
        </p:nvSpPr>
        <p:spPr>
          <a:xfrm>
            <a:off x="496388" y="1838755"/>
            <a:ext cx="4062549" cy="3647646"/>
          </a:xfrm>
        </p:spPr>
        <p:txBody>
          <a:bodyPr/>
          <a:lstStyle/>
          <a:p>
            <a:r>
              <a:rPr lang="ru-RU" sz="2800" dirty="0">
                <a:latin typeface="Arial" pitchFamily="34" charset="0"/>
                <a:cs typeface="Arial" pitchFamily="34" charset="0"/>
              </a:rPr>
              <a:t>сохраняет светопропускную способность и улучшает видимость </a:t>
            </a:r>
            <a:endParaRPr lang="en-GB" sz="2800" dirty="0">
              <a:latin typeface="Arial" pitchFamily="34" charset="0"/>
              <a:cs typeface="Arial" pitchFamily="34" charset="0"/>
            </a:endParaRPr>
          </a:p>
          <a:p>
            <a:r>
              <a:rPr lang="ru-RU" sz="2800" dirty="0">
                <a:latin typeface="Arial" pitchFamily="34" charset="0"/>
                <a:cs typeface="Arial" pitchFamily="34" charset="0"/>
              </a:rPr>
              <a:t>снижение затрат на </a:t>
            </a:r>
            <a:r>
              <a:rPr lang="ru-RU" sz="2800" dirty="0" smtClean="0">
                <a:latin typeface="Arial" pitchFamily="34" charset="0"/>
                <a:cs typeface="Arial" pitchFamily="34" charset="0"/>
              </a:rPr>
              <a:t>обслуживание</a:t>
            </a:r>
            <a:endParaRPr lang="en-GB" sz="2800" dirty="0">
              <a:latin typeface="Arial" pitchFamily="34" charset="0"/>
              <a:cs typeface="Arial" pitchFamily="34" charset="0"/>
            </a:endParaRPr>
          </a:p>
          <a:p>
            <a:r>
              <a:rPr lang="ru-RU" sz="2800" dirty="0">
                <a:latin typeface="Arial" pitchFamily="34" charset="0"/>
                <a:cs typeface="Arial" pitchFamily="34" charset="0"/>
              </a:rPr>
              <a:t>л</a:t>
            </a:r>
            <a:r>
              <a:rPr lang="ru-RU" sz="2800" dirty="0" smtClean="0">
                <a:latin typeface="Arial" pitchFamily="34" charset="0"/>
                <a:cs typeface="Arial" pitchFamily="34" charset="0"/>
              </a:rPr>
              <a:t>егко моется</a:t>
            </a:r>
            <a:endParaRPr lang="en-GB" sz="2800" dirty="0">
              <a:latin typeface="Arial" pitchFamily="34" charset="0"/>
              <a:cs typeface="Arial" pitchFamily="34" charset="0"/>
            </a:endParaRPr>
          </a:p>
        </p:txBody>
      </p:sp>
    </p:spTree>
    <p:extLst>
      <p:ext uri="{BB962C8B-B14F-4D97-AF65-F5344CB8AC3E}">
        <p14:creationId xmlns:p14="http://schemas.microsoft.com/office/powerpoint/2010/main" val="152182544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bwMode="auto">
          <a:xfrm>
            <a:off x="361951" y="2655117"/>
            <a:ext cx="4387362" cy="348442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endParaRPr lang="en-GB" sz="2400" dirty="0" smtClean="0">
              <a:latin typeface="Arial" charset="0"/>
            </a:endParaRPr>
          </a:p>
          <a:p>
            <a:pPr eaLnBrk="1" hangingPunct="1">
              <a:lnSpc>
                <a:spcPct val="90000"/>
              </a:lnSpc>
              <a:buFontTx/>
              <a:buNone/>
            </a:pPr>
            <a:endParaRPr lang="en-GB" sz="800" dirty="0" smtClean="0">
              <a:latin typeface="Arial" charset="0"/>
            </a:endParaRPr>
          </a:p>
          <a:p>
            <a:pPr eaLnBrk="1" hangingPunct="1">
              <a:lnSpc>
                <a:spcPct val="110000"/>
              </a:lnSpc>
            </a:pPr>
            <a:r>
              <a:rPr lang="ru-RU" sz="2400" dirty="0">
                <a:latin typeface="Arial" charset="0"/>
              </a:rPr>
              <a:t>с</a:t>
            </a:r>
            <a:r>
              <a:rPr lang="ru-RU" sz="2400" dirty="0" smtClean="0">
                <a:latin typeface="Arial" charset="0"/>
              </a:rPr>
              <a:t>охраняет «дневной свет»</a:t>
            </a:r>
            <a:endParaRPr lang="en-GB" sz="2400" dirty="0" smtClean="0">
              <a:latin typeface="Arial" charset="0"/>
            </a:endParaRPr>
          </a:p>
          <a:p>
            <a:pPr eaLnBrk="1" hangingPunct="1">
              <a:lnSpc>
                <a:spcPct val="110000"/>
              </a:lnSpc>
            </a:pPr>
            <a:r>
              <a:rPr lang="ru-RU" sz="2400" dirty="0" smtClean="0">
                <a:latin typeface="Arial" charset="0"/>
              </a:rPr>
              <a:t>сохраняет пиковую мощность солнечных батарей </a:t>
            </a:r>
            <a:endParaRPr lang="en-GB" sz="2400" dirty="0" smtClean="0">
              <a:latin typeface="Arial" charset="0"/>
            </a:endParaRPr>
          </a:p>
          <a:p>
            <a:pPr eaLnBrk="1" hangingPunct="1">
              <a:lnSpc>
                <a:spcPct val="110000"/>
              </a:lnSpc>
            </a:pPr>
            <a:r>
              <a:rPr lang="ru-RU" sz="2400" dirty="0">
                <a:latin typeface="Arial" charset="0"/>
              </a:rPr>
              <a:t>у</a:t>
            </a:r>
            <a:r>
              <a:rPr lang="ru-RU" sz="2400" dirty="0" smtClean="0">
                <a:latin typeface="Arial" charset="0"/>
              </a:rPr>
              <a:t>лучшает внешний вид </a:t>
            </a:r>
            <a:endParaRPr lang="en-GB" sz="2400" dirty="0" smtClean="0">
              <a:latin typeface="Arial" charset="0"/>
            </a:endParaRPr>
          </a:p>
          <a:p>
            <a:pPr eaLnBrk="1" hangingPunct="1">
              <a:lnSpc>
                <a:spcPct val="90000"/>
              </a:lnSpc>
            </a:pPr>
            <a:endParaRPr lang="en-GB" sz="2400" dirty="0" smtClean="0">
              <a:latin typeface="Arial" charset="0"/>
            </a:endParaRPr>
          </a:p>
          <a:p>
            <a:pPr eaLnBrk="1" hangingPunct="1">
              <a:lnSpc>
                <a:spcPct val="90000"/>
              </a:lnSpc>
            </a:pPr>
            <a:endParaRPr lang="en-GB" sz="2400" dirty="0" smtClean="0">
              <a:latin typeface="Arial" charset="0"/>
            </a:endParaRPr>
          </a:p>
          <a:p>
            <a:pPr eaLnBrk="1" hangingPunct="1">
              <a:lnSpc>
                <a:spcPct val="90000"/>
              </a:lnSpc>
              <a:buFontTx/>
              <a:buNone/>
            </a:pPr>
            <a:endParaRPr lang="en-GB" sz="2400" dirty="0" smtClean="0">
              <a:latin typeface="Arial" charset="0"/>
            </a:endParaRPr>
          </a:p>
        </p:txBody>
      </p:sp>
      <p:pic>
        <p:nvPicPr>
          <p:cNvPr id="18435" name="Picture 5" descr="990289_56437810 solar pa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435" y="4230688"/>
            <a:ext cx="310661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office light woman 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246" y="1760538"/>
            <a:ext cx="3135923"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7"/>
          <p:cNvSpPr>
            <a:spLocks noGrp="1" noChangeArrowheads="1"/>
          </p:cNvSpPr>
          <p:nvPr>
            <p:ph type="title"/>
          </p:nvPr>
        </p:nvSpPr>
        <p:spPr bwMode="auto">
          <a:xfrm>
            <a:off x="2246812" y="357550"/>
            <a:ext cx="6218967" cy="117080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ru-RU" sz="3200" b="1" dirty="0" smtClean="0">
                <a:solidFill>
                  <a:srgbClr val="33CCCC"/>
                </a:solidFill>
                <a:latin typeface="Arial" charset="0"/>
              </a:rPr>
              <a:t>Сохраняет естественное освещение</a:t>
            </a:r>
            <a:endParaRPr lang="en-GB" sz="3200" b="1" dirty="0" smtClean="0">
              <a:solidFill>
                <a:srgbClr val="33CCCC"/>
              </a:solidFill>
              <a:latin typeface="Arial" charset="0"/>
            </a:endParaRPr>
          </a:p>
        </p:txBody>
      </p:sp>
    </p:spTree>
    <p:extLst>
      <p:ext uri="{BB962C8B-B14F-4D97-AF65-F5344CB8AC3E}">
        <p14:creationId xmlns:p14="http://schemas.microsoft.com/office/powerpoint/2010/main" val="1673510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2286000" y="457200"/>
            <a:ext cx="6629400" cy="1143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ru-RU" sz="3200" b="1" dirty="0" smtClean="0">
                <a:solidFill>
                  <a:srgbClr val="33CCCC"/>
                </a:solidFill>
                <a:latin typeface="Arial" charset="0"/>
              </a:rPr>
              <a:t>Анти - микробное</a:t>
            </a:r>
            <a:endParaRPr lang="en-GB" sz="3200" b="1" baseline="30000" dirty="0" smtClean="0">
              <a:solidFill>
                <a:srgbClr val="33CCCC"/>
              </a:solidFill>
              <a:latin typeface="Arial" charset="0"/>
            </a:endParaRPr>
          </a:p>
        </p:txBody>
      </p:sp>
      <p:sp>
        <p:nvSpPr>
          <p:cNvPr id="47107" name="Rectangle 3"/>
          <p:cNvSpPr>
            <a:spLocks noGrp="1" noChangeArrowheads="1"/>
          </p:cNvSpPr>
          <p:nvPr>
            <p:ph type="body" idx="1"/>
          </p:nvPr>
        </p:nvSpPr>
        <p:spPr bwMode="auto">
          <a:xfrm>
            <a:off x="76200" y="2400300"/>
            <a:ext cx="4572000" cy="25527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ru-RU" sz="2400" dirty="0" smtClean="0">
                <a:latin typeface="Arial" charset="0"/>
              </a:rPr>
              <a:t>не способствует распространению среды для роста бактерий</a:t>
            </a:r>
            <a:endParaRPr lang="en-GB" sz="2400" dirty="0" smtClean="0">
              <a:latin typeface="Arial" charset="0"/>
            </a:endParaRPr>
          </a:p>
          <a:p>
            <a:r>
              <a:rPr lang="ru-RU" sz="2400" dirty="0">
                <a:latin typeface="Arial" charset="0"/>
              </a:rPr>
              <a:t>и</a:t>
            </a:r>
            <a:r>
              <a:rPr lang="ru-RU" sz="2400" dirty="0" smtClean="0">
                <a:latin typeface="Arial" charset="0"/>
              </a:rPr>
              <a:t>деален для площадей, где гигиена первостепенна</a:t>
            </a:r>
            <a:endParaRPr lang="en-GB" sz="2400" dirty="0" smtClean="0">
              <a:latin typeface="Arial" charset="0"/>
            </a:endParaRPr>
          </a:p>
          <a:p>
            <a:pPr marL="0" indent="0">
              <a:buNone/>
            </a:pPr>
            <a:endParaRPr lang="en-GB" sz="2400" dirty="0" smtClean="0">
              <a:cs typeface="Times New Roman" pitchFamily="18" charset="0"/>
            </a:endParaRPr>
          </a:p>
        </p:txBody>
      </p:sp>
      <p:pic>
        <p:nvPicPr>
          <p:cNvPr id="47108" name="Picture 4" descr="Green Kitchen P101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28800"/>
            <a:ext cx="25908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Chef CMY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67200"/>
            <a:ext cx="147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Hospital Corrid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2743200"/>
            <a:ext cx="1466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2312125" y="454525"/>
            <a:ext cx="6531595" cy="108689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ru-RU" sz="3200" b="1" dirty="0" smtClean="0">
                <a:solidFill>
                  <a:srgbClr val="33CCCC"/>
                </a:solidFill>
                <a:latin typeface="Arial" charset="0"/>
              </a:rPr>
              <a:t>Чистое стекло – экологичное стекло</a:t>
            </a:r>
            <a:r>
              <a:rPr lang="en-GB" sz="3200" b="1" dirty="0" smtClean="0">
                <a:solidFill>
                  <a:srgbClr val="33CCCC"/>
                </a:solidFill>
                <a:latin typeface="Arial" charset="0"/>
              </a:rPr>
              <a:t>!</a:t>
            </a:r>
          </a:p>
        </p:txBody>
      </p:sp>
      <p:sp>
        <p:nvSpPr>
          <p:cNvPr id="21507" name="Rectangle 3"/>
          <p:cNvSpPr>
            <a:spLocks noGrp="1" noChangeArrowheads="1"/>
          </p:cNvSpPr>
          <p:nvPr>
            <p:ph type="body" idx="1"/>
          </p:nvPr>
        </p:nvSpPr>
        <p:spPr bwMode="auto">
          <a:xfrm>
            <a:off x="117566" y="1749427"/>
            <a:ext cx="4572000" cy="403742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endParaRPr lang="en-GB" sz="800" b="1" dirty="0" smtClean="0">
              <a:latin typeface="Arial" charset="0"/>
            </a:endParaRPr>
          </a:p>
          <a:p>
            <a:pPr eaLnBrk="1" hangingPunct="1">
              <a:lnSpc>
                <a:spcPct val="90000"/>
              </a:lnSpc>
              <a:buFont typeface="Wingdings" pitchFamily="2" charset="2"/>
              <a:buChar char="ü"/>
            </a:pPr>
            <a:r>
              <a:rPr lang="ru-RU" sz="2400" dirty="0">
                <a:latin typeface="Arial" charset="0"/>
              </a:rPr>
              <a:t>н</a:t>
            </a:r>
            <a:r>
              <a:rPr lang="ru-RU" sz="2400" dirty="0" smtClean="0">
                <a:latin typeface="Arial" charset="0"/>
              </a:rPr>
              <a:t>е угрожает здоровью или окружающей среде</a:t>
            </a:r>
            <a:endParaRPr lang="en-GB" sz="2400" dirty="0" smtClean="0">
              <a:latin typeface="Arial" charset="0"/>
            </a:endParaRPr>
          </a:p>
          <a:p>
            <a:pPr eaLnBrk="1" hangingPunct="1">
              <a:lnSpc>
                <a:spcPct val="90000"/>
              </a:lnSpc>
              <a:buFont typeface="Wingdings" pitchFamily="2" charset="2"/>
              <a:buChar char="ü"/>
            </a:pPr>
            <a:r>
              <a:rPr lang="ru-RU" sz="2400" dirty="0">
                <a:latin typeface="Arial" charset="0"/>
              </a:rPr>
              <a:t>х</a:t>
            </a:r>
            <a:r>
              <a:rPr lang="ru-RU" sz="2400" dirty="0" smtClean="0">
                <a:latin typeface="Arial" charset="0"/>
              </a:rPr>
              <a:t>имически инертен</a:t>
            </a:r>
            <a:endParaRPr lang="en-GB" sz="2400" dirty="0" smtClean="0">
              <a:latin typeface="Arial" charset="0"/>
            </a:endParaRPr>
          </a:p>
          <a:p>
            <a:pPr eaLnBrk="1" hangingPunct="1">
              <a:lnSpc>
                <a:spcPct val="90000"/>
              </a:lnSpc>
              <a:buFont typeface="Wingdings" pitchFamily="2" charset="2"/>
              <a:buChar char="ü"/>
            </a:pPr>
            <a:r>
              <a:rPr lang="ru-RU" sz="2400" dirty="0">
                <a:latin typeface="Arial" charset="0"/>
              </a:rPr>
              <a:t>с</a:t>
            </a:r>
            <a:r>
              <a:rPr lang="ru-RU" sz="2400" dirty="0" smtClean="0">
                <a:latin typeface="Arial" charset="0"/>
              </a:rPr>
              <a:t>охраняет энергию, снижает эксплуатационные расходы</a:t>
            </a:r>
            <a:endParaRPr lang="en-GB" sz="2400" dirty="0" smtClean="0">
              <a:latin typeface="Arial" charset="0"/>
            </a:endParaRPr>
          </a:p>
          <a:p>
            <a:pPr eaLnBrk="1" hangingPunct="1">
              <a:lnSpc>
                <a:spcPct val="90000"/>
              </a:lnSpc>
              <a:buFont typeface="Wingdings" pitchFamily="2" charset="2"/>
              <a:buChar char="ü"/>
            </a:pPr>
            <a:r>
              <a:rPr lang="ru-RU" sz="2400" dirty="0">
                <a:latin typeface="Arial" charset="0"/>
              </a:rPr>
              <a:t>п</a:t>
            </a:r>
            <a:r>
              <a:rPr lang="ru-RU" sz="2400" dirty="0" smtClean="0">
                <a:latin typeface="Arial" charset="0"/>
              </a:rPr>
              <a:t>озволяет восстановить внешний вид стекла без замены на новое</a:t>
            </a:r>
            <a:endParaRPr lang="en-GB" sz="2400" dirty="0" smtClean="0">
              <a:latin typeface="Arial" charset="0"/>
            </a:endParaRPr>
          </a:p>
          <a:p>
            <a:pPr eaLnBrk="1" hangingPunct="1">
              <a:lnSpc>
                <a:spcPct val="90000"/>
              </a:lnSpc>
            </a:pPr>
            <a:endParaRPr lang="en-GB" sz="2400" dirty="0" smtClean="0"/>
          </a:p>
        </p:txBody>
      </p:sp>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778" y="2819402"/>
            <a:ext cx="3860042" cy="334626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321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2403564" y="284708"/>
            <a:ext cx="6413905" cy="150490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ru-RU" sz="3200" b="1" dirty="0" smtClean="0">
                <a:solidFill>
                  <a:srgbClr val="33CCCC"/>
                </a:solidFill>
                <a:latin typeface="Arial" charset="0"/>
              </a:rPr>
              <a:t>Защита стекла</a:t>
            </a:r>
            <a:r>
              <a:rPr lang="en-GB" sz="3200" b="1" dirty="0" smtClean="0">
                <a:solidFill>
                  <a:srgbClr val="33CCCC"/>
                </a:solidFill>
                <a:latin typeface="Arial" charset="0"/>
              </a:rPr>
              <a:t/>
            </a:r>
            <a:br>
              <a:rPr lang="en-GB" sz="3200" b="1" dirty="0" smtClean="0">
                <a:solidFill>
                  <a:srgbClr val="33CCCC"/>
                </a:solidFill>
                <a:latin typeface="Arial" charset="0"/>
              </a:rPr>
            </a:br>
            <a:r>
              <a:rPr lang="ru-RU" sz="3200" b="1" dirty="0" smtClean="0">
                <a:solidFill>
                  <a:srgbClr val="33CCCC"/>
                </a:solidFill>
                <a:latin typeface="Arial" charset="0"/>
              </a:rPr>
              <a:t>До</a:t>
            </a:r>
            <a:r>
              <a:rPr lang="en-GB" sz="3200" b="1" dirty="0" smtClean="0">
                <a:solidFill>
                  <a:srgbClr val="33CCCC"/>
                </a:solidFill>
                <a:latin typeface="Arial" charset="0"/>
              </a:rPr>
              <a:t>, </a:t>
            </a:r>
            <a:r>
              <a:rPr lang="ru-RU" sz="3200" b="1" dirty="0" smtClean="0">
                <a:solidFill>
                  <a:srgbClr val="33CCCC"/>
                </a:solidFill>
                <a:latin typeface="Arial" charset="0"/>
              </a:rPr>
              <a:t>Во время и После</a:t>
            </a:r>
            <a:r>
              <a:rPr lang="en-GB" sz="3200" b="1" dirty="0" smtClean="0">
                <a:solidFill>
                  <a:srgbClr val="33CCCC"/>
                </a:solidFill>
                <a:latin typeface="Arial" charset="0"/>
              </a:rPr>
              <a:t>  </a:t>
            </a:r>
            <a:r>
              <a:rPr lang="ru-RU" sz="3200" b="1" dirty="0" smtClean="0">
                <a:solidFill>
                  <a:srgbClr val="33CCCC"/>
                </a:solidFill>
                <a:latin typeface="Arial" charset="0"/>
              </a:rPr>
              <a:t>строительства</a:t>
            </a:r>
            <a:r>
              <a:rPr lang="en-GB" sz="3600" b="1" dirty="0" smtClean="0">
                <a:latin typeface="Arial" charset="0"/>
              </a:rPr>
              <a:t/>
            </a:r>
            <a:br>
              <a:rPr lang="en-GB" sz="3600" b="1" dirty="0" smtClean="0">
                <a:latin typeface="Arial" charset="0"/>
              </a:rPr>
            </a:br>
            <a:endParaRPr lang="en-GB" sz="3600" b="1" dirty="0" smtClean="0">
              <a:latin typeface="Arial" charset="0"/>
            </a:endParaRPr>
          </a:p>
        </p:txBody>
      </p:sp>
      <p:sp>
        <p:nvSpPr>
          <p:cNvPr id="17411" name="Rectangle 3"/>
          <p:cNvSpPr>
            <a:spLocks noGrp="1" noChangeArrowheads="1"/>
          </p:cNvSpPr>
          <p:nvPr>
            <p:ph type="body" idx="1"/>
          </p:nvPr>
        </p:nvSpPr>
        <p:spPr bwMode="auto">
          <a:xfrm>
            <a:off x="353996" y="2209981"/>
            <a:ext cx="3853962" cy="3968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buFontTx/>
              <a:buNone/>
            </a:pPr>
            <a:r>
              <a:rPr lang="ru-RU" sz="2800" dirty="0" smtClean="0">
                <a:latin typeface="Arial" charset="0"/>
              </a:rPr>
              <a:t>Загрязнения стекол в строительстве</a:t>
            </a:r>
            <a:r>
              <a:rPr lang="en-GB" sz="2800" dirty="0" smtClean="0">
                <a:latin typeface="Arial" charset="0"/>
              </a:rPr>
              <a:t>: </a:t>
            </a:r>
          </a:p>
          <a:p>
            <a:pPr eaLnBrk="1" hangingPunct="1"/>
            <a:r>
              <a:rPr lang="ru-RU" sz="2800" dirty="0" smtClean="0">
                <a:latin typeface="Arial" charset="0"/>
              </a:rPr>
              <a:t>цементная пыль и пятна от бетона</a:t>
            </a:r>
            <a:endParaRPr lang="en-GB" sz="2800" dirty="0" smtClean="0">
              <a:latin typeface="Arial" charset="0"/>
            </a:endParaRPr>
          </a:p>
          <a:p>
            <a:pPr eaLnBrk="1" hangingPunct="1"/>
            <a:r>
              <a:rPr lang="ru-RU" sz="2800" dirty="0">
                <a:latin typeface="Arial" charset="0"/>
              </a:rPr>
              <a:t>в</a:t>
            </a:r>
            <a:r>
              <a:rPr lang="ru-RU" sz="2800" dirty="0" smtClean="0">
                <a:latin typeface="Arial" charset="0"/>
              </a:rPr>
              <a:t>лага и щелочь</a:t>
            </a:r>
            <a:endParaRPr lang="en-GB" sz="2800" dirty="0" smtClean="0">
              <a:latin typeface="Arial" charset="0"/>
            </a:endParaRPr>
          </a:p>
          <a:p>
            <a:pPr eaLnBrk="1" hangingPunct="1"/>
            <a:r>
              <a:rPr lang="ru-RU" sz="2800" dirty="0">
                <a:latin typeface="Arial" charset="0"/>
              </a:rPr>
              <a:t>ж</a:t>
            </a:r>
            <a:r>
              <a:rPr lang="ru-RU" sz="2800" dirty="0" smtClean="0">
                <a:latin typeface="Arial" charset="0"/>
              </a:rPr>
              <a:t>есткие химикаты</a:t>
            </a:r>
            <a:endParaRPr lang="en-GB" sz="2800" dirty="0" smtClean="0">
              <a:latin typeface="Arial" charset="0"/>
            </a:endParaRPr>
          </a:p>
          <a:p>
            <a:pPr eaLnBrk="1" hangingPunct="1"/>
            <a:endParaRPr lang="en-GB" sz="2400" dirty="0" smtClean="0">
              <a:latin typeface="Arial" charset="0"/>
            </a:endParaRPr>
          </a:p>
        </p:txBody>
      </p:sp>
      <p:pic>
        <p:nvPicPr>
          <p:cNvPr id="17412"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137" y="1927406"/>
            <a:ext cx="2728546" cy="22669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47" y="4366896"/>
            <a:ext cx="2841381" cy="230822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121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731520" y="2921927"/>
            <a:ext cx="2880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ru-RU" sz="3000" b="1" dirty="0" smtClean="0"/>
              <a:t>Новое стекло </a:t>
            </a:r>
          </a:p>
          <a:p>
            <a:r>
              <a:rPr lang="ru-RU" sz="3000" b="1" dirty="0" smtClean="0"/>
              <a:t>обеспечивает</a:t>
            </a:r>
            <a:endParaRPr lang="en-GB" sz="3000" dirty="0">
              <a:latin typeface="Times New Roman" pitchFamily="18" charset="0"/>
            </a:endParaRPr>
          </a:p>
        </p:txBody>
      </p:sp>
      <p:sp>
        <p:nvSpPr>
          <p:cNvPr id="6147" name="Text Box 3"/>
          <p:cNvSpPr txBox="1">
            <a:spLocks noChangeArrowheads="1"/>
          </p:cNvSpPr>
          <p:nvPr/>
        </p:nvSpPr>
        <p:spPr bwMode="auto">
          <a:xfrm>
            <a:off x="5276850" y="2374900"/>
            <a:ext cx="30808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3000" b="1" dirty="0">
                <a:sym typeface="Arial Narrow Special G2" pitchFamily="34" charset="2"/>
              </a:rPr>
              <a:t> </a:t>
            </a:r>
            <a:r>
              <a:rPr lang="ru-RU" sz="3000" b="1" dirty="0" smtClean="0">
                <a:sym typeface="Arial Narrow Special G2" pitchFamily="34" charset="2"/>
              </a:rPr>
              <a:t>прозрачно</a:t>
            </a:r>
            <a:r>
              <a:rPr lang="ru-RU" sz="3000" b="1" dirty="0" smtClean="0"/>
              <a:t>сть</a:t>
            </a:r>
            <a:endParaRPr lang="en-GB" sz="3000" dirty="0">
              <a:latin typeface="Times New Roman" pitchFamily="18" charset="0"/>
            </a:endParaRPr>
          </a:p>
        </p:txBody>
      </p:sp>
      <p:sp>
        <p:nvSpPr>
          <p:cNvPr id="6148" name="Text Box 4"/>
          <p:cNvSpPr txBox="1">
            <a:spLocks noChangeArrowheads="1"/>
          </p:cNvSpPr>
          <p:nvPr/>
        </p:nvSpPr>
        <p:spPr bwMode="auto">
          <a:xfrm>
            <a:off x="5276850" y="3355975"/>
            <a:ext cx="25325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3000" b="1" dirty="0">
                <a:sym typeface="Arial Narrow Special G2" pitchFamily="34" charset="2"/>
              </a:rPr>
              <a:t> </a:t>
            </a:r>
            <a:r>
              <a:rPr lang="ru-RU" sz="3000" b="1" dirty="0" smtClean="0"/>
              <a:t>видимость</a:t>
            </a:r>
            <a:endParaRPr lang="en-GB" sz="3000" b="1" dirty="0"/>
          </a:p>
        </p:txBody>
      </p:sp>
      <p:sp>
        <p:nvSpPr>
          <p:cNvPr id="6149" name="Text Box 5"/>
          <p:cNvSpPr txBox="1">
            <a:spLocks noChangeArrowheads="1"/>
          </p:cNvSpPr>
          <p:nvPr/>
        </p:nvSpPr>
        <p:spPr bwMode="auto">
          <a:xfrm>
            <a:off x="5276850" y="4376738"/>
            <a:ext cx="19220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3000" b="1" dirty="0">
                <a:sym typeface="Arial Narrow Special G2" pitchFamily="34" charset="2"/>
              </a:rPr>
              <a:t> </a:t>
            </a:r>
            <a:r>
              <a:rPr lang="ru-RU" sz="3000" b="1" dirty="0" smtClean="0">
                <a:sym typeface="Arial Narrow Special G2" pitchFamily="34" charset="2"/>
              </a:rPr>
              <a:t>чистоту</a:t>
            </a:r>
            <a:endParaRPr lang="en-GB" sz="30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nvSpPr>
        <p:spPr bwMode="auto">
          <a:xfrm>
            <a:off x="2286000" y="228600"/>
            <a:ext cx="652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ru-RU" sz="3200" b="1" dirty="0" smtClean="0">
                <a:solidFill>
                  <a:srgbClr val="33CCCC"/>
                </a:solidFill>
              </a:rPr>
              <a:t>Возведение фасадов</a:t>
            </a:r>
            <a:endParaRPr lang="en-US" sz="3200" b="1" dirty="0" smtClean="0">
              <a:solidFill>
                <a:srgbClr val="33CCCC"/>
              </a:solidFill>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817813"/>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817813"/>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817813"/>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4822" name="Text Box 6"/>
          <p:cNvSpPr txBox="1">
            <a:spLocks noChangeArrowheads="1"/>
          </p:cNvSpPr>
          <p:nvPr/>
        </p:nvSpPr>
        <p:spPr bwMode="auto">
          <a:xfrm>
            <a:off x="228600" y="495300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dirty="0" err="1" smtClean="0">
                <a:solidFill>
                  <a:srgbClr val="009999"/>
                </a:solidFill>
              </a:rPr>
              <a:t>Würth</a:t>
            </a:r>
            <a:r>
              <a:rPr lang="en-GB" sz="1800" dirty="0" smtClean="0">
                <a:solidFill>
                  <a:srgbClr val="009999"/>
                </a:solidFill>
              </a:rPr>
              <a:t> Museum</a:t>
            </a:r>
            <a:br>
              <a:rPr lang="en-GB" sz="1800" dirty="0" smtClean="0">
                <a:solidFill>
                  <a:srgbClr val="009999"/>
                </a:solidFill>
              </a:rPr>
            </a:br>
            <a:r>
              <a:rPr lang="en-GB" sz="1800" dirty="0" smtClean="0">
                <a:solidFill>
                  <a:srgbClr val="009999"/>
                </a:solidFill>
              </a:rPr>
              <a:t>Germany</a:t>
            </a:r>
          </a:p>
        </p:txBody>
      </p:sp>
      <p:sp>
        <p:nvSpPr>
          <p:cNvPr id="34823" name="Text Box 7"/>
          <p:cNvSpPr txBox="1">
            <a:spLocks noChangeArrowheads="1"/>
          </p:cNvSpPr>
          <p:nvPr/>
        </p:nvSpPr>
        <p:spPr bwMode="auto">
          <a:xfrm>
            <a:off x="3348038" y="495300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mtClean="0">
                <a:solidFill>
                  <a:srgbClr val="009999"/>
                </a:solidFill>
              </a:rPr>
              <a:t>Nestle and Citibank Australia</a:t>
            </a:r>
          </a:p>
        </p:txBody>
      </p:sp>
      <p:sp>
        <p:nvSpPr>
          <p:cNvPr id="34824" name="Text Box 8"/>
          <p:cNvSpPr txBox="1">
            <a:spLocks noChangeArrowheads="1"/>
          </p:cNvSpPr>
          <p:nvPr/>
        </p:nvSpPr>
        <p:spPr bwMode="auto">
          <a:xfrm>
            <a:off x="6467475" y="495300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mtClean="0">
                <a:solidFill>
                  <a:srgbClr val="009999"/>
                </a:solidFill>
              </a:rPr>
              <a:t>Avero Achmea </a:t>
            </a:r>
            <a:br>
              <a:rPr lang="en-GB" sz="1800" smtClean="0">
                <a:solidFill>
                  <a:srgbClr val="009999"/>
                </a:solidFill>
              </a:rPr>
            </a:br>
            <a:r>
              <a:rPr lang="en-GB" sz="1800" smtClean="0">
                <a:solidFill>
                  <a:srgbClr val="009999"/>
                </a:solidFill>
              </a:rPr>
              <a:t>Holland</a:t>
            </a:r>
          </a:p>
        </p:txBody>
      </p:sp>
      <p:sp>
        <p:nvSpPr>
          <p:cNvPr id="34825" name="Text Box 9"/>
          <p:cNvSpPr txBox="1">
            <a:spLocks noChangeArrowheads="1"/>
          </p:cNvSpPr>
          <p:nvPr/>
        </p:nvSpPr>
        <p:spPr bwMode="auto">
          <a:xfrm>
            <a:off x="1147354" y="1448276"/>
            <a:ext cx="716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2800" b="1" dirty="0" smtClean="0">
                <a:solidFill>
                  <a:srgbClr val="009999"/>
                </a:solidFill>
              </a:rPr>
              <a:t>Применение на производстве</a:t>
            </a:r>
            <a:endParaRPr lang="en-GB" sz="2800" dirty="0" smtClean="0">
              <a:solidFill>
                <a:srgbClr val="009999"/>
              </a:solidFill>
              <a:latin typeface="Times New Roman" pitchFamily="18" charset="0"/>
            </a:endParaRPr>
          </a:p>
        </p:txBody>
      </p:sp>
    </p:spTree>
    <p:extLst>
      <p:ext uri="{BB962C8B-B14F-4D97-AF65-F5344CB8AC3E}">
        <p14:creationId xmlns:p14="http://schemas.microsoft.com/office/powerpoint/2010/main" val="42436697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789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819400"/>
            <a:ext cx="2447925" cy="1876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7893" name="Rectangle 1029"/>
          <p:cNvSpPr>
            <a:spLocks noGrp="1" noChangeArrowheads="1"/>
          </p:cNvSpPr>
          <p:nvPr/>
        </p:nvSpPr>
        <p:spPr bwMode="auto">
          <a:xfrm>
            <a:off x="2362200" y="228600"/>
            <a:ext cx="652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ru-RU" sz="3200" b="1" dirty="0" smtClean="0">
                <a:solidFill>
                  <a:srgbClr val="33CCCC"/>
                </a:solidFill>
              </a:rPr>
              <a:t>Возведение фасадов</a:t>
            </a:r>
            <a:endParaRPr lang="en-US" sz="3200" b="1" dirty="0" smtClean="0">
              <a:solidFill>
                <a:srgbClr val="33CCCC"/>
              </a:solidFill>
            </a:endParaRPr>
          </a:p>
        </p:txBody>
      </p:sp>
      <p:sp>
        <p:nvSpPr>
          <p:cNvPr id="37894" name="Text Box 1030"/>
          <p:cNvSpPr txBox="1">
            <a:spLocks noChangeArrowheads="1"/>
          </p:cNvSpPr>
          <p:nvPr/>
        </p:nvSpPr>
        <p:spPr bwMode="auto">
          <a:xfrm>
            <a:off x="228600" y="495300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mtClean="0">
                <a:solidFill>
                  <a:srgbClr val="009999"/>
                </a:solidFill>
                <a:cs typeface="Times New Roman" pitchFamily="18" charset="0"/>
              </a:rPr>
              <a:t>Lloyd’s of London</a:t>
            </a:r>
            <a:br>
              <a:rPr lang="en-GB" sz="1800" smtClean="0">
                <a:solidFill>
                  <a:srgbClr val="009999"/>
                </a:solidFill>
                <a:cs typeface="Times New Roman" pitchFamily="18" charset="0"/>
              </a:rPr>
            </a:br>
            <a:r>
              <a:rPr lang="en-GB" sz="1800" smtClean="0">
                <a:solidFill>
                  <a:srgbClr val="009999"/>
                </a:solidFill>
                <a:cs typeface="Times New Roman" pitchFamily="18" charset="0"/>
              </a:rPr>
              <a:t>UK</a:t>
            </a:r>
            <a:endParaRPr lang="en-GB" sz="1800" smtClean="0">
              <a:solidFill>
                <a:srgbClr val="009999"/>
              </a:solidFill>
            </a:endParaRPr>
          </a:p>
        </p:txBody>
      </p:sp>
      <p:sp>
        <p:nvSpPr>
          <p:cNvPr id="37895" name="Text Box 1031"/>
          <p:cNvSpPr txBox="1">
            <a:spLocks noChangeArrowheads="1"/>
          </p:cNvSpPr>
          <p:nvPr/>
        </p:nvSpPr>
        <p:spPr bwMode="auto">
          <a:xfrm>
            <a:off x="3048000" y="49530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mtClean="0">
                <a:solidFill>
                  <a:srgbClr val="009999"/>
                </a:solidFill>
              </a:rPr>
              <a:t>Santander Serfin Offices</a:t>
            </a:r>
            <a:r>
              <a:rPr lang="en-GB" sz="1800" smtClean="0">
                <a:solidFill>
                  <a:srgbClr val="009999"/>
                </a:solidFill>
                <a:cs typeface="Times New Roman" pitchFamily="18" charset="0"/>
              </a:rPr>
              <a:t> </a:t>
            </a:r>
            <a:br>
              <a:rPr lang="en-GB" sz="1800" smtClean="0">
                <a:solidFill>
                  <a:srgbClr val="009999"/>
                </a:solidFill>
                <a:cs typeface="Times New Roman" pitchFamily="18" charset="0"/>
              </a:rPr>
            </a:br>
            <a:r>
              <a:rPr lang="en-GB" sz="1800" smtClean="0">
                <a:solidFill>
                  <a:srgbClr val="009999"/>
                </a:solidFill>
                <a:cs typeface="Times New Roman" pitchFamily="18" charset="0"/>
              </a:rPr>
              <a:t>Mexico</a:t>
            </a:r>
            <a:r>
              <a:rPr lang="en-GB" sz="1800" smtClean="0">
                <a:solidFill>
                  <a:srgbClr val="009999"/>
                </a:solidFill>
              </a:rPr>
              <a:t> </a:t>
            </a:r>
          </a:p>
        </p:txBody>
      </p:sp>
      <p:sp>
        <p:nvSpPr>
          <p:cNvPr id="37896" name="Text Box 1032"/>
          <p:cNvSpPr txBox="1">
            <a:spLocks noChangeArrowheads="1"/>
          </p:cNvSpPr>
          <p:nvPr/>
        </p:nvSpPr>
        <p:spPr bwMode="auto">
          <a:xfrm>
            <a:off x="6467475" y="495300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mtClean="0">
                <a:solidFill>
                  <a:srgbClr val="009999"/>
                </a:solidFill>
                <a:cs typeface="Times New Roman" pitchFamily="18" charset="0"/>
              </a:rPr>
              <a:t>Jury’s Inn Heathrow</a:t>
            </a:r>
            <a:br>
              <a:rPr lang="en-GB" sz="1800" smtClean="0">
                <a:solidFill>
                  <a:srgbClr val="009999"/>
                </a:solidFill>
                <a:cs typeface="Times New Roman" pitchFamily="18" charset="0"/>
              </a:rPr>
            </a:br>
            <a:r>
              <a:rPr lang="en-GB" sz="1800" smtClean="0">
                <a:solidFill>
                  <a:srgbClr val="009999"/>
                </a:solidFill>
                <a:cs typeface="Times New Roman" pitchFamily="18" charset="0"/>
              </a:rPr>
              <a:t>UK</a:t>
            </a:r>
            <a:endParaRPr lang="en-GB" sz="1800" smtClean="0">
              <a:solidFill>
                <a:srgbClr val="009999"/>
              </a:solidFill>
            </a:endParaRPr>
          </a:p>
        </p:txBody>
      </p:sp>
      <p:sp>
        <p:nvSpPr>
          <p:cNvPr id="37897" name="Text Box 1033"/>
          <p:cNvSpPr txBox="1">
            <a:spLocks noChangeArrowheads="1"/>
          </p:cNvSpPr>
          <p:nvPr/>
        </p:nvSpPr>
        <p:spPr bwMode="auto">
          <a:xfrm>
            <a:off x="666206" y="1371600"/>
            <a:ext cx="7487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2800" b="1" dirty="0" smtClean="0">
                <a:solidFill>
                  <a:srgbClr val="009999"/>
                </a:solidFill>
              </a:rPr>
              <a:t>Применение на месте </a:t>
            </a:r>
            <a:r>
              <a:rPr lang="en-GB" sz="2800" b="1" dirty="0" smtClean="0">
                <a:solidFill>
                  <a:srgbClr val="009999"/>
                </a:solidFill>
              </a:rPr>
              <a:t>/ </a:t>
            </a:r>
            <a:r>
              <a:rPr lang="ru-RU" sz="2800" b="1" dirty="0" smtClean="0">
                <a:solidFill>
                  <a:srgbClr val="009999"/>
                </a:solidFill>
              </a:rPr>
              <a:t>Восстановление</a:t>
            </a:r>
            <a:endParaRPr lang="en-GB" sz="2800" dirty="0" smtClean="0">
              <a:solidFill>
                <a:srgbClr val="009999"/>
              </a:solidFill>
              <a:latin typeface="Times New Roman" pitchFamily="18" charset="0"/>
            </a:endParaRPr>
          </a:p>
        </p:txBody>
      </p:sp>
    </p:spTree>
    <p:extLst>
      <p:ext uri="{BB962C8B-B14F-4D97-AF65-F5344CB8AC3E}">
        <p14:creationId xmlns:p14="http://schemas.microsoft.com/office/powerpoint/2010/main" val="365610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2474913" y="609600"/>
            <a:ext cx="5983287"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3200" b="1" dirty="0" err="1" smtClean="0">
                <a:solidFill>
                  <a:srgbClr val="33CCCC"/>
                </a:solidFill>
                <a:latin typeface="Arial" charset="0"/>
              </a:rPr>
              <a:t>ClearShield</a:t>
            </a:r>
            <a:r>
              <a:rPr lang="en-GB" sz="3200" b="1" dirty="0" smtClean="0">
                <a:solidFill>
                  <a:srgbClr val="33CCCC"/>
                </a:solidFill>
                <a:latin typeface="Arial" charset="0"/>
              </a:rPr>
              <a:t> </a:t>
            </a:r>
            <a:r>
              <a:rPr lang="ru-RU" sz="3200" b="1" dirty="0" smtClean="0">
                <a:solidFill>
                  <a:srgbClr val="33CCCC"/>
                </a:solidFill>
                <a:latin typeface="Arial" charset="0"/>
              </a:rPr>
              <a:t>долговременная защита</a:t>
            </a:r>
            <a:endParaRPr lang="en-GB" sz="3200" b="1" dirty="0" smtClean="0">
              <a:solidFill>
                <a:srgbClr val="33CCCC"/>
              </a:solidFill>
              <a:latin typeface="Arial" charset="0"/>
            </a:endParaRPr>
          </a:p>
        </p:txBody>
      </p:sp>
      <p:sp>
        <p:nvSpPr>
          <p:cNvPr id="72707" name="Rectangle 1027"/>
          <p:cNvSpPr>
            <a:spLocks noGrp="1" noChangeArrowheads="1"/>
          </p:cNvSpPr>
          <p:nvPr>
            <p:ph type="body" idx="1"/>
          </p:nvPr>
        </p:nvSpPr>
        <p:spPr bwMode="auto">
          <a:xfrm>
            <a:off x="365760" y="1798637"/>
            <a:ext cx="8079740" cy="445847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spcBef>
                <a:spcPct val="0"/>
              </a:spcBef>
              <a:buFontTx/>
              <a:buNone/>
            </a:pPr>
            <a:r>
              <a:rPr lang="ru-RU" sz="2400" u="sng" dirty="0" smtClean="0">
                <a:latin typeface="Arial" charset="0"/>
                <a:cs typeface="Calibri" pitchFamily="34" charset="0"/>
              </a:rPr>
              <a:t>Внутри</a:t>
            </a:r>
            <a:endParaRPr lang="en-US" sz="2400" dirty="0" smtClean="0">
              <a:latin typeface="Arial" charset="0"/>
              <a:cs typeface="Calibri" pitchFamily="34" charset="0"/>
            </a:endParaRPr>
          </a:p>
          <a:p>
            <a:pPr>
              <a:spcBef>
                <a:spcPct val="0"/>
              </a:spcBef>
              <a:buFontTx/>
              <a:buNone/>
            </a:pPr>
            <a:r>
              <a:rPr lang="ru-RU" sz="2400" dirty="0" smtClean="0">
                <a:latin typeface="Arial" charset="0"/>
                <a:cs typeface="Calibri" pitchFamily="34" charset="0"/>
              </a:rPr>
              <a:t>Матированное</a:t>
            </a:r>
            <a:r>
              <a:rPr lang="en-GB" sz="2400" dirty="0" smtClean="0">
                <a:latin typeface="Arial" charset="0"/>
                <a:cs typeface="Calibri" pitchFamily="34" charset="0"/>
              </a:rPr>
              <a:t> </a:t>
            </a:r>
            <a:r>
              <a:rPr lang="ru-RU" sz="2400" dirty="0">
                <a:latin typeface="Arial" charset="0"/>
                <a:cs typeface="Calibri" pitchFamily="34" charset="0"/>
              </a:rPr>
              <a:t>и</a:t>
            </a:r>
            <a:r>
              <a:rPr lang="en-GB" sz="2400" dirty="0" smtClean="0">
                <a:latin typeface="Arial" charset="0"/>
                <a:cs typeface="Calibri" pitchFamily="34" charset="0"/>
              </a:rPr>
              <a:t> </a:t>
            </a:r>
            <a:r>
              <a:rPr lang="ru-RU" sz="2400" dirty="0" smtClean="0">
                <a:latin typeface="Arial" charset="0"/>
                <a:cs typeface="Calibri" pitchFamily="34" charset="0"/>
              </a:rPr>
              <a:t>другое декоративное стекло </a:t>
            </a:r>
            <a:r>
              <a:rPr lang="en-GB" sz="2400" dirty="0" smtClean="0">
                <a:latin typeface="Arial" charset="0"/>
                <a:cs typeface="Calibri" pitchFamily="34" charset="0"/>
              </a:rPr>
              <a:t>– </a:t>
            </a:r>
            <a:r>
              <a:rPr lang="ru-RU" sz="2400" dirty="0" smtClean="0">
                <a:latin typeface="Arial" charset="0"/>
                <a:cs typeface="Calibri" pitchFamily="34" charset="0"/>
              </a:rPr>
              <a:t>до 15 лет</a:t>
            </a:r>
            <a:r>
              <a:rPr lang="en-GB" sz="2400" dirty="0" smtClean="0">
                <a:latin typeface="Arial" charset="0"/>
                <a:cs typeface="Calibri" pitchFamily="34" charset="0"/>
              </a:rPr>
              <a:t>*</a:t>
            </a:r>
            <a:endParaRPr lang="en-US" sz="2400" dirty="0" smtClean="0">
              <a:latin typeface="Arial" charset="0"/>
              <a:cs typeface="Calibri" pitchFamily="34" charset="0"/>
            </a:endParaRPr>
          </a:p>
          <a:p>
            <a:pPr>
              <a:spcBef>
                <a:spcPct val="0"/>
              </a:spcBef>
              <a:buFontTx/>
              <a:buNone/>
            </a:pPr>
            <a:r>
              <a:rPr lang="ru-RU" sz="2400" dirty="0" smtClean="0">
                <a:latin typeface="Arial" charset="0"/>
                <a:cs typeface="Calibri" pitchFamily="34" charset="0"/>
              </a:rPr>
              <a:t>Душевые кабины </a:t>
            </a:r>
            <a:r>
              <a:rPr lang="en-GB" sz="2400" dirty="0" smtClean="0">
                <a:latin typeface="Arial" charset="0"/>
                <a:cs typeface="Calibri" pitchFamily="34" charset="0"/>
              </a:rPr>
              <a:t>– </a:t>
            </a:r>
            <a:r>
              <a:rPr lang="ru-RU" sz="2400" dirty="0" smtClean="0">
                <a:latin typeface="Arial" charset="0"/>
                <a:cs typeface="Calibri" pitchFamily="34" charset="0"/>
              </a:rPr>
              <a:t>до 10 лет</a:t>
            </a:r>
            <a:r>
              <a:rPr lang="en-GB" sz="2400" dirty="0" smtClean="0">
                <a:latin typeface="Arial" charset="0"/>
                <a:cs typeface="Calibri" pitchFamily="34" charset="0"/>
              </a:rPr>
              <a:t>*</a:t>
            </a:r>
          </a:p>
          <a:p>
            <a:pPr>
              <a:spcBef>
                <a:spcPct val="0"/>
              </a:spcBef>
              <a:buFontTx/>
              <a:buNone/>
            </a:pPr>
            <a:endParaRPr lang="en-US" sz="2400" dirty="0" smtClean="0">
              <a:latin typeface="Arial" charset="0"/>
              <a:cs typeface="Calibri" pitchFamily="34" charset="0"/>
            </a:endParaRPr>
          </a:p>
          <a:p>
            <a:pPr>
              <a:spcBef>
                <a:spcPct val="0"/>
              </a:spcBef>
              <a:buFontTx/>
              <a:buNone/>
            </a:pPr>
            <a:r>
              <a:rPr lang="ru-RU" sz="2400" u="sng" dirty="0" smtClean="0">
                <a:latin typeface="Arial" charset="0"/>
                <a:cs typeface="Calibri" pitchFamily="34" charset="0"/>
              </a:rPr>
              <a:t>Снаружи</a:t>
            </a:r>
            <a:endParaRPr lang="en-US" sz="2400" dirty="0" smtClean="0">
              <a:latin typeface="Arial" charset="0"/>
              <a:cs typeface="Calibri" pitchFamily="34" charset="0"/>
            </a:endParaRPr>
          </a:p>
          <a:p>
            <a:pPr>
              <a:spcBef>
                <a:spcPct val="0"/>
              </a:spcBef>
              <a:buFontTx/>
              <a:buNone/>
            </a:pPr>
            <a:r>
              <a:rPr lang="ru-RU" sz="2400" dirty="0" smtClean="0">
                <a:latin typeface="Arial" charset="0"/>
                <a:cs typeface="Calibri" pitchFamily="34" charset="0"/>
              </a:rPr>
              <a:t>Вертикальное остекление </a:t>
            </a:r>
            <a:r>
              <a:rPr lang="en-GB" sz="2400" dirty="0" smtClean="0">
                <a:latin typeface="Arial" charset="0"/>
                <a:cs typeface="Calibri" pitchFamily="34" charset="0"/>
              </a:rPr>
              <a:t>– </a:t>
            </a:r>
            <a:r>
              <a:rPr lang="ru-RU" sz="2400" dirty="0" smtClean="0">
                <a:latin typeface="Arial" charset="0"/>
                <a:cs typeface="Calibri" pitchFamily="34" charset="0"/>
              </a:rPr>
              <a:t>до 15 лет</a:t>
            </a:r>
            <a:r>
              <a:rPr lang="en-GB" sz="2400" dirty="0" smtClean="0">
                <a:latin typeface="Arial" charset="0"/>
                <a:cs typeface="Calibri" pitchFamily="34" charset="0"/>
              </a:rPr>
              <a:t>*</a:t>
            </a:r>
            <a:endParaRPr lang="en-US" sz="2400" dirty="0" smtClean="0">
              <a:latin typeface="Arial" charset="0"/>
              <a:cs typeface="Calibri" pitchFamily="34" charset="0"/>
            </a:endParaRPr>
          </a:p>
          <a:p>
            <a:pPr>
              <a:spcBef>
                <a:spcPct val="0"/>
              </a:spcBef>
              <a:buFontTx/>
              <a:buNone/>
            </a:pPr>
            <a:r>
              <a:rPr lang="ru-RU" sz="2400" dirty="0" smtClean="0">
                <a:latin typeface="Arial" charset="0"/>
                <a:cs typeface="Calibri" pitchFamily="34" charset="0"/>
              </a:rPr>
              <a:t>Наклонное остекление, включая солнечные батареи </a:t>
            </a:r>
            <a:r>
              <a:rPr lang="en-GB" sz="2400" dirty="0" smtClean="0">
                <a:latin typeface="Arial" charset="0"/>
                <a:cs typeface="Calibri" pitchFamily="34" charset="0"/>
              </a:rPr>
              <a:t>– </a:t>
            </a:r>
            <a:r>
              <a:rPr lang="ru-RU" sz="2400" dirty="0" smtClean="0">
                <a:latin typeface="Arial" charset="0"/>
                <a:cs typeface="Calibri" pitchFamily="34" charset="0"/>
              </a:rPr>
              <a:t>до 10 лет</a:t>
            </a:r>
            <a:r>
              <a:rPr lang="en-GB" sz="2400" dirty="0" smtClean="0">
                <a:latin typeface="Arial" charset="0"/>
                <a:cs typeface="Calibri" pitchFamily="34" charset="0"/>
              </a:rPr>
              <a:t>*</a:t>
            </a:r>
          </a:p>
          <a:p>
            <a:pPr>
              <a:spcBef>
                <a:spcPct val="0"/>
              </a:spcBef>
              <a:buFontTx/>
              <a:buNone/>
            </a:pPr>
            <a:r>
              <a:rPr lang="ru-RU" sz="2400" dirty="0" smtClean="0">
                <a:latin typeface="Arial" charset="0"/>
                <a:cs typeface="Calibri" pitchFamily="34" charset="0"/>
              </a:rPr>
              <a:t>Горизонтальное остекление </a:t>
            </a:r>
            <a:r>
              <a:rPr lang="en-US" sz="2400" dirty="0" smtClean="0">
                <a:latin typeface="Arial" charset="0"/>
                <a:cs typeface="Calibri" pitchFamily="34" charset="0"/>
              </a:rPr>
              <a:t>– </a:t>
            </a:r>
            <a:r>
              <a:rPr lang="ru-RU" sz="2400" dirty="0" smtClean="0">
                <a:latin typeface="Arial" charset="0"/>
                <a:cs typeface="Calibri" pitchFamily="34" charset="0"/>
              </a:rPr>
              <a:t>до 5 лет</a:t>
            </a:r>
            <a:r>
              <a:rPr lang="en-US" sz="2400" dirty="0" smtClean="0">
                <a:latin typeface="Arial" charset="0"/>
                <a:cs typeface="Calibri" pitchFamily="34" charset="0"/>
              </a:rPr>
              <a:t>*</a:t>
            </a:r>
          </a:p>
          <a:p>
            <a:pPr>
              <a:spcBef>
                <a:spcPct val="0"/>
              </a:spcBef>
              <a:buFontTx/>
              <a:buNone/>
            </a:pPr>
            <a:endParaRPr lang="en-US" sz="2400" dirty="0" smtClean="0">
              <a:latin typeface="Arial" charset="0"/>
            </a:endParaRPr>
          </a:p>
          <a:p>
            <a:pPr>
              <a:spcBef>
                <a:spcPct val="0"/>
              </a:spcBef>
              <a:buFontTx/>
              <a:buNone/>
            </a:pPr>
            <a:r>
              <a:rPr lang="en-US" sz="2000" dirty="0" smtClean="0">
                <a:latin typeface="Arial" charset="0"/>
              </a:rPr>
              <a:t>(*</a:t>
            </a:r>
            <a:r>
              <a:rPr lang="ru-RU" sz="2000" dirty="0" smtClean="0">
                <a:latin typeface="Arial" charset="0"/>
              </a:rPr>
              <a:t>Зависит от местных условий и  отсутствии жестких химикатов</a:t>
            </a:r>
            <a:r>
              <a:rPr lang="en-US" sz="2000" dirty="0" smtClean="0">
                <a:latin typeface="Arial" charset="0"/>
              </a:rPr>
              <a:t>)</a:t>
            </a:r>
          </a:p>
          <a:p>
            <a:endParaRPr lang="en-GB" sz="28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809750" y="609600"/>
            <a:ext cx="664845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3200" b="1" dirty="0" err="1" smtClean="0">
                <a:solidFill>
                  <a:srgbClr val="33CCCC"/>
                </a:solidFill>
                <a:latin typeface="Arial" charset="0"/>
              </a:rPr>
              <a:t>ClearShield</a:t>
            </a:r>
            <a:r>
              <a:rPr lang="en-GB" sz="3200" b="1" dirty="0" smtClean="0">
                <a:solidFill>
                  <a:srgbClr val="33CCCC"/>
                </a:solidFill>
                <a:latin typeface="Arial" charset="0"/>
              </a:rPr>
              <a:t> </a:t>
            </a:r>
            <a:r>
              <a:rPr lang="ru-RU" sz="3200" b="1" dirty="0" smtClean="0">
                <a:solidFill>
                  <a:srgbClr val="33CCCC"/>
                </a:solidFill>
                <a:latin typeface="Arial" charset="0"/>
              </a:rPr>
              <a:t>увеличение дохода</a:t>
            </a:r>
            <a:endParaRPr lang="en-GB" sz="3200" b="1" dirty="0" smtClean="0">
              <a:solidFill>
                <a:srgbClr val="33CCCC"/>
              </a:solidFill>
              <a:latin typeface="Arial" charset="0"/>
            </a:endParaRPr>
          </a:p>
        </p:txBody>
      </p:sp>
      <p:sp>
        <p:nvSpPr>
          <p:cNvPr id="73731" name="Rectangle 3"/>
          <p:cNvSpPr>
            <a:spLocks noGrp="1" noChangeArrowheads="1"/>
          </p:cNvSpPr>
          <p:nvPr>
            <p:ph type="body" idx="1"/>
          </p:nvPr>
        </p:nvSpPr>
        <p:spPr bwMode="auto">
          <a:xfrm>
            <a:off x="933450" y="2308225"/>
            <a:ext cx="7772400" cy="33575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ru-RU" dirty="0" smtClean="0">
                <a:latin typeface="Arial" charset="0"/>
              </a:rPr>
              <a:t>Коммерческое остекление </a:t>
            </a:r>
            <a:r>
              <a:rPr lang="en-GB" dirty="0" smtClean="0">
                <a:latin typeface="Arial" charset="0"/>
              </a:rPr>
              <a:t> </a:t>
            </a:r>
            <a:r>
              <a:rPr lang="ru-RU" dirty="0" smtClean="0">
                <a:latin typeface="Arial" charset="0"/>
              </a:rPr>
              <a:t>Архитектурное </a:t>
            </a:r>
            <a:r>
              <a:rPr lang="ru-RU" dirty="0" smtClean="0">
                <a:latin typeface="Arial" charset="0"/>
              </a:rPr>
              <a:t>стекло</a:t>
            </a:r>
            <a:r>
              <a:rPr lang="en-GB" dirty="0" smtClean="0">
                <a:latin typeface="Arial" charset="0"/>
              </a:rPr>
              <a:t>     </a:t>
            </a:r>
            <a:r>
              <a:rPr lang="ru-RU" dirty="0" smtClean="0">
                <a:latin typeface="Arial" charset="0"/>
              </a:rPr>
              <a:t>    </a:t>
            </a:r>
            <a:r>
              <a:rPr lang="en-GB" dirty="0" smtClean="0">
                <a:latin typeface="Arial" charset="0"/>
              </a:rPr>
              <a:t> </a:t>
            </a:r>
            <a:endParaRPr lang="ru-RU" dirty="0" smtClean="0">
              <a:latin typeface="Arial" charset="0"/>
            </a:endParaRPr>
          </a:p>
          <a:p>
            <a:r>
              <a:rPr lang="ru-RU" dirty="0" smtClean="0">
                <a:latin typeface="Arial" charset="0"/>
              </a:rPr>
              <a:t>Душевые </a:t>
            </a:r>
            <a:r>
              <a:rPr lang="ru-RU" dirty="0" smtClean="0">
                <a:latin typeface="Arial" charset="0"/>
              </a:rPr>
              <a:t>кабины                  </a:t>
            </a:r>
            <a:endParaRPr lang="en-GB" dirty="0" smtClean="0">
              <a:latin typeface="Arial" charset="0"/>
            </a:endParaRPr>
          </a:p>
          <a:p>
            <a:r>
              <a:rPr lang="ru-RU" dirty="0" smtClean="0">
                <a:latin typeface="Arial" charset="0"/>
              </a:rPr>
              <a:t>Матированное стекло</a:t>
            </a:r>
            <a:r>
              <a:rPr lang="en-GB" dirty="0" smtClean="0">
                <a:latin typeface="Arial" charset="0"/>
              </a:rPr>
              <a:t>  </a:t>
            </a:r>
            <a:r>
              <a:rPr lang="ru-RU" dirty="0" smtClean="0">
                <a:latin typeface="Arial" charset="0"/>
              </a:rPr>
              <a:t>       </a:t>
            </a:r>
            <a:r>
              <a:rPr lang="en-GB" dirty="0" smtClean="0">
                <a:latin typeface="Arial"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bwMode="auto">
          <a:xfrm>
            <a:off x="685800" y="762000"/>
            <a:ext cx="7772400" cy="762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sz="3200" b="1" dirty="0" smtClean="0">
                <a:solidFill>
                  <a:srgbClr val="33CCCC"/>
                </a:solidFill>
                <a:latin typeface="Arial" charset="0"/>
              </a:rPr>
              <a:t>Резюме</a:t>
            </a:r>
            <a:endParaRPr lang="en-GB" sz="3200" b="1" dirty="0" smtClean="0">
              <a:solidFill>
                <a:srgbClr val="33CCCC"/>
              </a:solidFill>
              <a:latin typeface="Arial" charset="0"/>
            </a:endParaRPr>
          </a:p>
        </p:txBody>
      </p:sp>
      <p:sp>
        <p:nvSpPr>
          <p:cNvPr id="70659" name="Rectangle 3"/>
          <p:cNvSpPr>
            <a:spLocks noGrp="1" noChangeArrowheads="1"/>
          </p:cNvSpPr>
          <p:nvPr>
            <p:ph type="body" idx="4294967295"/>
          </p:nvPr>
        </p:nvSpPr>
        <p:spPr bwMode="auto">
          <a:xfrm>
            <a:off x="677863" y="1516063"/>
            <a:ext cx="8204200" cy="15494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90000"/>
              </a:lnSpc>
              <a:buFontTx/>
              <a:buNone/>
            </a:pPr>
            <a:r>
              <a:rPr lang="ru-RU" sz="2400" dirty="0" smtClean="0">
                <a:latin typeface="Arial" charset="0"/>
              </a:rPr>
              <a:t>Существует 5 типов технологий и десятки брендов</a:t>
            </a:r>
            <a:endParaRPr lang="en-GB" sz="2400" dirty="0" smtClean="0">
              <a:latin typeface="Arial" charset="0"/>
            </a:endParaRPr>
          </a:p>
          <a:p>
            <a:pPr algn="ctr" eaLnBrk="1" hangingPunct="1">
              <a:lnSpc>
                <a:spcPct val="90000"/>
              </a:lnSpc>
              <a:buFontTx/>
              <a:buNone/>
            </a:pPr>
            <a:r>
              <a:rPr lang="ru-RU" sz="2400" dirty="0">
                <a:latin typeface="Arial" charset="0"/>
              </a:rPr>
              <a:t>с</a:t>
            </a:r>
            <a:r>
              <a:rPr lang="ru-RU" sz="2400" dirty="0" smtClean="0">
                <a:latin typeface="Arial" charset="0"/>
              </a:rPr>
              <a:t>текла с обработанной поверхностью по всему миру</a:t>
            </a:r>
            <a:r>
              <a:rPr lang="en-GB" sz="2400" dirty="0" smtClean="0">
                <a:latin typeface="Arial" charset="0"/>
              </a:rPr>
              <a:t>, </a:t>
            </a:r>
            <a:r>
              <a:rPr lang="ru-RU" sz="2400" dirty="0" smtClean="0">
                <a:latin typeface="Arial" charset="0"/>
              </a:rPr>
              <a:t>но</a:t>
            </a:r>
            <a:r>
              <a:rPr lang="en-GB" sz="2400" dirty="0" smtClean="0">
                <a:latin typeface="Arial" charset="0"/>
              </a:rPr>
              <a:t> </a:t>
            </a:r>
          </a:p>
          <a:p>
            <a:pPr algn="ctr" eaLnBrk="1" hangingPunct="1">
              <a:lnSpc>
                <a:spcPct val="90000"/>
              </a:lnSpc>
              <a:buFontTx/>
              <a:buNone/>
            </a:pPr>
            <a:r>
              <a:rPr lang="ru-RU" sz="2400" dirty="0">
                <a:latin typeface="Arial" charset="0"/>
              </a:rPr>
              <a:t>д</a:t>
            </a:r>
            <a:r>
              <a:rPr lang="ru-RU" sz="2400" dirty="0" smtClean="0">
                <a:latin typeface="Arial" charset="0"/>
              </a:rPr>
              <a:t>олговременная защита </a:t>
            </a:r>
            <a:r>
              <a:rPr lang="en-GB" sz="2400" dirty="0" err="1" smtClean="0">
                <a:latin typeface="Arial" charset="0"/>
              </a:rPr>
              <a:t>ClearShield</a:t>
            </a:r>
            <a:r>
              <a:rPr lang="en-GB" sz="2400" dirty="0" smtClean="0">
                <a:latin typeface="Arial" charset="0"/>
              </a:rPr>
              <a:t> </a:t>
            </a:r>
            <a:r>
              <a:rPr lang="ru-RU" sz="2400" dirty="0" smtClean="0">
                <a:latin typeface="Arial" charset="0"/>
              </a:rPr>
              <a:t>единственная технология которая соединяет в себе</a:t>
            </a:r>
            <a:r>
              <a:rPr lang="en-GB" sz="2400" dirty="0" smtClean="0">
                <a:latin typeface="Arial" charset="0"/>
              </a:rPr>
              <a:t>:</a:t>
            </a:r>
          </a:p>
          <a:p>
            <a:pPr algn="ctr" eaLnBrk="1" hangingPunct="1">
              <a:lnSpc>
                <a:spcPct val="90000"/>
              </a:lnSpc>
              <a:buFontTx/>
              <a:buNone/>
            </a:pPr>
            <a:endParaRPr lang="en-GB" sz="800" dirty="0" smtClean="0">
              <a:latin typeface="Arial" charset="0"/>
            </a:endParaRPr>
          </a:p>
        </p:txBody>
      </p:sp>
      <p:pic>
        <p:nvPicPr>
          <p:cNvPr id="706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3295650"/>
            <a:ext cx="16176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8"/>
          <p:cNvSpPr txBox="1">
            <a:spLocks noChangeArrowheads="1"/>
          </p:cNvSpPr>
          <p:nvPr/>
        </p:nvSpPr>
        <p:spPr bwMode="auto">
          <a:xfrm>
            <a:off x="274320" y="5526088"/>
            <a:ext cx="16197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1400" b="1" dirty="0" smtClean="0"/>
              <a:t>Долговечность</a:t>
            </a:r>
            <a:endParaRPr lang="en-GB" sz="1400" b="1" dirty="0"/>
          </a:p>
        </p:txBody>
      </p:sp>
      <p:pic>
        <p:nvPicPr>
          <p:cNvPr id="706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0650" y="3578225"/>
            <a:ext cx="11969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10"/>
          <p:cNvSpPr txBox="1">
            <a:spLocks noChangeArrowheads="1"/>
          </p:cNvSpPr>
          <p:nvPr/>
        </p:nvSpPr>
        <p:spPr bwMode="auto">
          <a:xfrm>
            <a:off x="3959225" y="5454650"/>
            <a:ext cx="1236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GB" sz="1400" b="1" dirty="0"/>
              <a:t>“Non-stick”</a:t>
            </a:r>
          </a:p>
        </p:txBody>
      </p:sp>
      <p:pic>
        <p:nvPicPr>
          <p:cNvPr id="70664" name="Picture 6" descr="http://www.royalfaires.com/arizona/images/stories/JoustingKnightsHighRes/ifl-jous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388" y="3436938"/>
            <a:ext cx="1303337"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 Box 12"/>
          <p:cNvSpPr txBox="1">
            <a:spLocks noChangeArrowheads="1"/>
          </p:cNvSpPr>
          <p:nvPr/>
        </p:nvSpPr>
        <p:spPr bwMode="auto">
          <a:xfrm>
            <a:off x="2047875" y="5526088"/>
            <a:ext cx="14160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1400" b="1" dirty="0" smtClean="0"/>
              <a:t>Защиту от разных типов загрязнений</a:t>
            </a:r>
            <a:endParaRPr lang="en-GB" sz="1400" b="1" dirty="0"/>
          </a:p>
        </p:txBody>
      </p:sp>
      <p:pic>
        <p:nvPicPr>
          <p:cNvPr id="706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8475" y="3473450"/>
            <a:ext cx="13382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5"/>
          <p:cNvSpPr txBox="1">
            <a:spLocks noChangeArrowheads="1"/>
          </p:cNvSpPr>
          <p:nvPr/>
        </p:nvSpPr>
        <p:spPr bwMode="auto">
          <a:xfrm>
            <a:off x="5619749" y="5329238"/>
            <a:ext cx="1434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ru-RU" sz="1400" b="1" dirty="0" smtClean="0"/>
              <a:t>Полноценную систему</a:t>
            </a:r>
            <a:endParaRPr lang="en-GB" sz="1400" b="1" dirty="0"/>
          </a:p>
        </p:txBody>
      </p:sp>
      <p:pic>
        <p:nvPicPr>
          <p:cNvPr id="7066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9350" y="3484563"/>
            <a:ext cx="10287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Text Box 17"/>
          <p:cNvSpPr txBox="1">
            <a:spLocks noChangeArrowheads="1"/>
          </p:cNvSpPr>
          <p:nvPr/>
        </p:nvSpPr>
        <p:spPr bwMode="auto">
          <a:xfrm>
            <a:off x="7341327" y="5322888"/>
            <a:ext cx="13772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ru-RU" sz="1400" b="1" dirty="0" smtClean="0"/>
              <a:t>Гибкость в применении</a:t>
            </a:r>
            <a:endParaRPr lang="en-GB" sz="1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444012" y="2408268"/>
            <a:ext cx="595678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eaLnBrk="0" hangingPunct="0"/>
            <a:r>
              <a:rPr lang="ru-RU" sz="3200" b="1" dirty="0" smtClean="0">
                <a:latin typeface="Arial" charset="0"/>
              </a:rPr>
              <a:t>С</a:t>
            </a:r>
            <a:r>
              <a:rPr lang="en-US" sz="3200" b="1" dirty="0" smtClean="0">
                <a:latin typeface="Arial" charset="0"/>
              </a:rPr>
              <a:t> ClearShield</a:t>
            </a:r>
            <a:r>
              <a:rPr lang="en-US" sz="3200" b="1" baseline="30000" dirty="0" smtClean="0">
                <a:latin typeface="Arial" charset="0"/>
              </a:rPr>
              <a:t>®</a:t>
            </a:r>
            <a:r>
              <a:rPr lang="en-US" sz="3200" b="1" dirty="0" smtClean="0">
                <a:latin typeface="Arial" charset="0"/>
              </a:rPr>
              <a:t> </a:t>
            </a:r>
            <a:r>
              <a:rPr lang="ru-RU" sz="3200" b="1" smtClean="0">
                <a:latin typeface="Arial" charset="0"/>
              </a:rPr>
              <a:t>долговременной защитой</a:t>
            </a:r>
            <a:r>
              <a:rPr lang="en-US" sz="3200" b="1" smtClean="0">
                <a:latin typeface="Arial" charset="0"/>
              </a:rPr>
              <a:t>….</a:t>
            </a:r>
            <a:endParaRPr lang="en-US" sz="3200" b="1" dirty="0">
              <a:latin typeface="Arial" charset="0"/>
            </a:endParaRPr>
          </a:p>
          <a:p>
            <a:pPr algn="ctr" eaLnBrk="0" hangingPunct="0"/>
            <a:endParaRPr lang="en-US" sz="3200" b="1" dirty="0">
              <a:latin typeface="Arial" charset="0"/>
            </a:endParaRPr>
          </a:p>
          <a:p>
            <a:pPr algn="ctr" eaLnBrk="0" hangingPunct="0"/>
            <a:r>
              <a:rPr lang="en-US" sz="3200" b="1" dirty="0" smtClean="0">
                <a:latin typeface="Arial" charset="0"/>
              </a:rPr>
              <a:t>….</a:t>
            </a:r>
            <a:r>
              <a:rPr lang="ru-RU" sz="3200" b="1" dirty="0" smtClean="0">
                <a:latin typeface="Arial" charset="0"/>
              </a:rPr>
              <a:t>скользи без ограничений</a:t>
            </a:r>
            <a:r>
              <a:rPr lang="en-US" sz="3200" b="1" dirty="0" smtClean="0">
                <a:latin typeface="Arial" charset="0"/>
              </a:rPr>
              <a:t>!</a:t>
            </a:r>
            <a:endParaRPr lang="en-US" sz="3200" b="1" dirty="0">
              <a:latin typeface="Arial" charset="0"/>
            </a:endParaRPr>
          </a:p>
        </p:txBody>
      </p:sp>
      <p:pic>
        <p:nvPicPr>
          <p:cNvPr id="31747" name="Picture 7" descr="SWFC_Jun_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790" y="1225551"/>
            <a:ext cx="1648557"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067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499914" y="1557338"/>
            <a:ext cx="61314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3000" b="1" dirty="0" smtClean="0"/>
              <a:t>Стекло подвергается коррозии</a:t>
            </a:r>
            <a:endParaRPr lang="en-GB" sz="3000" b="1" dirty="0"/>
          </a:p>
          <a:p>
            <a:pPr algn="ctr"/>
            <a:r>
              <a:rPr lang="ru-RU" sz="3000" b="1" dirty="0"/>
              <a:t>в</a:t>
            </a:r>
            <a:r>
              <a:rPr lang="ru-RU" sz="3000" b="1" dirty="0" smtClean="0"/>
              <a:t> связи с</a:t>
            </a:r>
            <a:endParaRPr lang="en-GB" sz="3000" dirty="0">
              <a:latin typeface="Times New Roman" pitchFamily="18" charset="0"/>
            </a:endParaRPr>
          </a:p>
        </p:txBody>
      </p:sp>
      <p:sp>
        <p:nvSpPr>
          <p:cNvPr id="7171" name="Text Box 5"/>
          <p:cNvSpPr txBox="1">
            <a:spLocks noChangeArrowheads="1"/>
          </p:cNvSpPr>
          <p:nvPr/>
        </p:nvSpPr>
        <p:spPr bwMode="auto">
          <a:xfrm>
            <a:off x="1814513" y="3298825"/>
            <a:ext cx="67803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3000" b="1" dirty="0">
                <a:sym typeface="Arial Narrow Special G2" pitchFamily="34" charset="2"/>
              </a:rPr>
              <a:t> </a:t>
            </a:r>
            <a:r>
              <a:rPr lang="ru-RU" sz="3000" b="1" dirty="0" smtClean="0">
                <a:sym typeface="Arial Narrow Special G2" pitchFamily="34" charset="2"/>
              </a:rPr>
              <a:t>условиями окружающей среды </a:t>
            </a:r>
            <a:endParaRPr lang="en-GB" sz="3000" dirty="0">
              <a:latin typeface="Times New Roman" pitchFamily="18" charset="0"/>
            </a:endParaRPr>
          </a:p>
        </p:txBody>
      </p:sp>
      <p:sp>
        <p:nvSpPr>
          <p:cNvPr id="7172" name="Text Box 6"/>
          <p:cNvSpPr txBox="1">
            <a:spLocks noChangeArrowheads="1"/>
          </p:cNvSpPr>
          <p:nvPr/>
        </p:nvSpPr>
        <p:spPr bwMode="auto">
          <a:xfrm>
            <a:off x="1814513" y="4078288"/>
            <a:ext cx="61537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en-GB" sz="3000" b="1" dirty="0">
                <a:sym typeface="Arial Narrow Special G2" pitchFamily="34" charset="2"/>
              </a:rPr>
              <a:t> </a:t>
            </a:r>
            <a:r>
              <a:rPr lang="ru-RU" sz="3000" b="1" dirty="0" smtClean="0"/>
              <a:t>физическими и химическими </a:t>
            </a:r>
          </a:p>
          <a:p>
            <a:r>
              <a:rPr lang="ru-RU" sz="3000" b="1" dirty="0" smtClean="0"/>
              <a:t>   свойствами стекла</a:t>
            </a:r>
            <a:endParaRPr lang="en-GB" sz="30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5651500" y="4868863"/>
            <a:ext cx="21605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ru-RU" sz="1400" dirty="0" smtClean="0"/>
              <a:t>Поверхность стекла </a:t>
            </a:r>
          </a:p>
          <a:p>
            <a:pPr algn="ctr"/>
            <a:r>
              <a:rPr lang="ru-RU" sz="1400" dirty="0" smtClean="0"/>
              <a:t>под микроскопом</a:t>
            </a:r>
            <a:endParaRPr lang="en-US" sz="1400" dirty="0"/>
          </a:p>
        </p:txBody>
      </p:sp>
      <p:pic>
        <p:nvPicPr>
          <p:cNvPr id="10957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866900"/>
            <a:ext cx="3352800" cy="3124200"/>
          </a:xfrm>
          <a:prstGeom prst="rect">
            <a:avLst/>
          </a:prstGeom>
          <a:noFill/>
          <a:ln w="38100">
            <a:solidFill>
              <a:srgbClr val="999999"/>
            </a:solidFill>
            <a:miter lim="800000"/>
            <a:headEnd/>
            <a:tailEnd/>
          </a:ln>
          <a:extLst>
            <a:ext uri="{909E8E84-426E-40DD-AFC4-6F175D3DCCD1}">
              <a14:hiddenFill xmlns:a14="http://schemas.microsoft.com/office/drawing/2010/main">
                <a:solidFill>
                  <a:srgbClr val="FFFFFF"/>
                </a:solidFill>
              </a14:hiddenFill>
            </a:ext>
          </a:extLst>
        </p:spPr>
      </p:pic>
      <p:sp>
        <p:nvSpPr>
          <p:cNvPr id="8196" name="Rectangle 6"/>
          <p:cNvSpPr>
            <a:spLocks noChangeArrowheads="1"/>
          </p:cNvSpPr>
          <p:nvPr/>
        </p:nvSpPr>
        <p:spPr bwMode="auto">
          <a:xfrm>
            <a:off x="228600" y="1109663"/>
            <a:ext cx="434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ru-RU" sz="2800" b="1" dirty="0" smtClean="0">
                <a:solidFill>
                  <a:srgbClr val="33CCCC"/>
                </a:solidFill>
              </a:rPr>
              <a:t>Свойства стекла</a:t>
            </a:r>
            <a:endParaRPr lang="en-US" sz="2800" b="1" dirty="0">
              <a:solidFill>
                <a:srgbClr val="33CCCC"/>
              </a:solidFill>
              <a:latin typeface="Times" pitchFamily="18" charset="0"/>
            </a:endParaRPr>
          </a:p>
        </p:txBody>
      </p:sp>
      <p:sp>
        <p:nvSpPr>
          <p:cNvPr id="109575" name="Text Box 7"/>
          <p:cNvSpPr txBox="1">
            <a:spLocks noChangeArrowheads="1"/>
          </p:cNvSpPr>
          <p:nvPr/>
        </p:nvSpPr>
        <p:spPr bwMode="auto">
          <a:xfrm>
            <a:off x="538163" y="2709863"/>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a:r>
              <a:rPr lang="en-GB" sz="1800" dirty="0"/>
              <a:t>1. </a:t>
            </a:r>
            <a:r>
              <a:rPr lang="ru-RU" sz="1800" dirty="0" smtClean="0"/>
              <a:t>Поверхность стекла не гладкая</a:t>
            </a:r>
            <a:endParaRPr lang="en-GB" dirty="0"/>
          </a:p>
        </p:txBody>
      </p:sp>
      <p:sp>
        <p:nvSpPr>
          <p:cNvPr id="109576" name="Text Box 8"/>
          <p:cNvSpPr txBox="1">
            <a:spLocks noChangeArrowheads="1"/>
          </p:cNvSpPr>
          <p:nvPr/>
        </p:nvSpPr>
        <p:spPr bwMode="auto">
          <a:xfrm>
            <a:off x="539750" y="3783013"/>
            <a:ext cx="3849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a:r>
              <a:rPr lang="en-GB" sz="1800" dirty="0"/>
              <a:t>2. </a:t>
            </a:r>
            <a:r>
              <a:rPr lang="ru-RU" sz="1800" dirty="0" smtClean="0"/>
              <a:t>Стекло - реактивный материал</a:t>
            </a:r>
            <a:endParaRPr lang="en-GB"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95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95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957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9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utoUpdateAnimBg="0"/>
      <p:bldP spid="109575" grpId="0"/>
      <p:bldP spid="1095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735"/>
          <p:cNvSpPr txBox="1">
            <a:spLocks noChangeArrowheads="1"/>
          </p:cNvSpPr>
          <p:nvPr/>
        </p:nvSpPr>
        <p:spPr bwMode="auto">
          <a:xfrm>
            <a:off x="5617029" y="5334000"/>
            <a:ext cx="27040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1400" dirty="0" smtClean="0"/>
              <a:t>Загрязнения незащищенной поверхности стекла</a:t>
            </a:r>
            <a:endParaRPr lang="en-GB" sz="1400" i="1" dirty="0"/>
          </a:p>
        </p:txBody>
      </p:sp>
      <p:sp>
        <p:nvSpPr>
          <p:cNvPr id="9219" name="Rectangle 1736"/>
          <p:cNvSpPr>
            <a:spLocks noChangeArrowheads="1"/>
          </p:cNvSpPr>
          <p:nvPr/>
        </p:nvSpPr>
        <p:spPr bwMode="auto">
          <a:xfrm>
            <a:off x="104503" y="1189038"/>
            <a:ext cx="537872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ru-RU" sz="2800" b="1" dirty="0" smtClean="0">
                <a:solidFill>
                  <a:srgbClr val="33CCCC"/>
                </a:solidFill>
              </a:rPr>
              <a:t>Условия окружающей среды</a:t>
            </a:r>
            <a:endParaRPr lang="en-US" sz="2800" b="1" dirty="0">
              <a:solidFill>
                <a:srgbClr val="33CCCC"/>
              </a:solidFill>
              <a:latin typeface="Times" pitchFamily="18" charset="0"/>
            </a:endParaRPr>
          </a:p>
        </p:txBody>
      </p:sp>
      <p:pic>
        <p:nvPicPr>
          <p:cNvPr id="9222" name="Picture 17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25" y="1601788"/>
            <a:ext cx="2743200" cy="3589337"/>
          </a:xfrm>
          <a:prstGeom prst="rect">
            <a:avLst/>
          </a:prstGeom>
          <a:noFill/>
          <a:ln w="9525">
            <a:solidFill>
              <a:srgbClr val="999999"/>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00077" y="1951038"/>
            <a:ext cx="4059261" cy="4385816"/>
          </a:xfrm>
          <a:prstGeom prst="rect">
            <a:avLst/>
          </a:prstGeom>
        </p:spPr>
        <p:txBody>
          <a:bodyPr wrap="square">
            <a:spAutoFit/>
          </a:bodyPr>
          <a:lstStyle/>
          <a:p>
            <a:pPr>
              <a:spcBef>
                <a:spcPct val="50000"/>
              </a:spcBef>
            </a:pPr>
            <a:r>
              <a:rPr lang="en-GB" sz="1800" b="1" dirty="0" smtClean="0">
                <a:latin typeface="Arial" pitchFamily="34" charset="0"/>
              </a:rPr>
              <a:t>“</a:t>
            </a:r>
            <a:r>
              <a:rPr lang="ru-RU" sz="1800" b="1" dirty="0" smtClean="0">
                <a:latin typeface="Arial" pitchFamily="34" charset="0"/>
              </a:rPr>
              <a:t>Проблемы Стекла</a:t>
            </a:r>
            <a:r>
              <a:rPr lang="en-GB" sz="1800" b="1" dirty="0" smtClean="0">
                <a:latin typeface="Arial" pitchFamily="34" charset="0"/>
              </a:rPr>
              <a:t>” </a:t>
            </a:r>
            <a:r>
              <a:rPr lang="ru-RU" sz="1800" b="1" dirty="0" smtClean="0">
                <a:latin typeface="Arial" pitchFamily="34" charset="0"/>
              </a:rPr>
              <a:t>связаны с</a:t>
            </a:r>
            <a:r>
              <a:rPr lang="en-GB" sz="1800" b="1" dirty="0" smtClean="0">
                <a:latin typeface="Arial" pitchFamily="34" charset="0"/>
              </a:rPr>
              <a:t>:</a:t>
            </a:r>
          </a:p>
          <a:p>
            <a:pPr>
              <a:spcBef>
                <a:spcPct val="50000"/>
              </a:spcBef>
            </a:pPr>
            <a:r>
              <a:rPr lang="ru-RU" sz="1800" b="1" dirty="0" smtClean="0">
                <a:latin typeface="Arial" pitchFamily="34" charset="0"/>
              </a:rPr>
              <a:t>Влажностью</a:t>
            </a:r>
            <a:r>
              <a:rPr lang="en-GB" sz="1800" b="1" dirty="0" smtClean="0">
                <a:latin typeface="Arial" pitchFamily="34" charset="0"/>
              </a:rPr>
              <a:t> </a:t>
            </a:r>
            <a:endParaRPr lang="en-GB" sz="1800" b="1" dirty="0">
              <a:latin typeface="Arial" pitchFamily="34" charset="0"/>
            </a:endParaRPr>
          </a:p>
          <a:p>
            <a:pPr>
              <a:spcBef>
                <a:spcPct val="50000"/>
              </a:spcBef>
            </a:pPr>
            <a:r>
              <a:rPr lang="en-GB" sz="1800" b="1" dirty="0" smtClean="0">
                <a:latin typeface="Arial" pitchFamily="34" charset="0"/>
              </a:rPr>
              <a:t>-   </a:t>
            </a:r>
            <a:r>
              <a:rPr lang="ru-RU" sz="1800" dirty="0" smtClean="0">
                <a:latin typeface="Arial" pitchFamily="34" charset="0"/>
              </a:rPr>
              <a:t>осадки</a:t>
            </a:r>
            <a:r>
              <a:rPr lang="en-GB" sz="1800" dirty="0" smtClean="0">
                <a:latin typeface="Arial" pitchFamily="34" charset="0"/>
              </a:rPr>
              <a:t>, </a:t>
            </a:r>
            <a:r>
              <a:rPr lang="ru-RU" sz="1800" dirty="0" smtClean="0">
                <a:latin typeface="Arial" pitchFamily="34" charset="0"/>
              </a:rPr>
              <a:t>сырость</a:t>
            </a:r>
            <a:r>
              <a:rPr lang="en-GB" sz="1800" dirty="0" smtClean="0">
                <a:latin typeface="Arial" pitchFamily="34" charset="0"/>
              </a:rPr>
              <a:t>, </a:t>
            </a:r>
            <a:r>
              <a:rPr lang="ru-RU" sz="1800" dirty="0" smtClean="0">
                <a:latin typeface="Arial" pitchFamily="34" charset="0"/>
              </a:rPr>
              <a:t>туман</a:t>
            </a:r>
            <a:endParaRPr lang="en-GB" sz="1800" b="1" dirty="0">
              <a:latin typeface="Arial" pitchFamily="34" charset="0"/>
            </a:endParaRPr>
          </a:p>
          <a:p>
            <a:pPr>
              <a:spcBef>
                <a:spcPct val="50000"/>
              </a:spcBef>
            </a:pPr>
            <a:r>
              <a:rPr lang="ru-RU" sz="1800" b="1" dirty="0" smtClean="0">
                <a:latin typeface="Arial" pitchFamily="34" charset="0"/>
              </a:rPr>
              <a:t>Щелочами</a:t>
            </a:r>
            <a:endParaRPr lang="en-GB" sz="1800" b="1" dirty="0">
              <a:latin typeface="Arial" pitchFamily="34" charset="0"/>
            </a:endParaRPr>
          </a:p>
          <a:p>
            <a:pPr>
              <a:spcBef>
                <a:spcPct val="50000"/>
              </a:spcBef>
            </a:pPr>
            <a:r>
              <a:rPr lang="en-GB" sz="1800" dirty="0" smtClean="0">
                <a:latin typeface="Arial" pitchFamily="34" charset="0"/>
              </a:rPr>
              <a:t>-   </a:t>
            </a:r>
            <a:r>
              <a:rPr lang="ru-RU" sz="1800" dirty="0" smtClean="0">
                <a:latin typeface="Arial" pitchFamily="34" charset="0"/>
              </a:rPr>
              <a:t>цемент</a:t>
            </a:r>
            <a:endParaRPr lang="en-GB" sz="1800" dirty="0" smtClean="0">
              <a:latin typeface="Arial" pitchFamily="34" charset="0"/>
            </a:endParaRPr>
          </a:p>
          <a:p>
            <a:pPr marL="285750" indent="-285750">
              <a:spcBef>
                <a:spcPct val="50000"/>
              </a:spcBef>
              <a:buFontTx/>
              <a:buChar char="-"/>
            </a:pPr>
            <a:r>
              <a:rPr lang="ru-RU" sz="1800" dirty="0">
                <a:latin typeface="Arial" pitchFamily="34" charset="0"/>
              </a:rPr>
              <a:t>о</a:t>
            </a:r>
            <a:r>
              <a:rPr lang="ru-RU" sz="1800" dirty="0" smtClean="0">
                <a:latin typeface="Arial" pitchFamily="34" charset="0"/>
              </a:rPr>
              <a:t>тложениями жесткой воды</a:t>
            </a:r>
            <a:r>
              <a:rPr lang="en-GB" sz="1800" dirty="0" smtClean="0">
                <a:latin typeface="Arial" pitchFamily="34" charset="0"/>
              </a:rPr>
              <a:t>  </a:t>
            </a:r>
          </a:p>
          <a:p>
            <a:pPr marL="285750" indent="-285750">
              <a:spcBef>
                <a:spcPct val="50000"/>
              </a:spcBef>
              <a:buFontTx/>
              <a:buChar char="-"/>
            </a:pPr>
            <a:r>
              <a:rPr lang="ru-RU" sz="1800" dirty="0" smtClean="0">
                <a:latin typeface="Arial" pitchFamily="34" charset="0"/>
              </a:rPr>
              <a:t>промышленными чистящими растворами</a:t>
            </a:r>
            <a:endParaRPr lang="en-GB" sz="1800" dirty="0">
              <a:latin typeface="Arial" pitchFamily="34" charset="0"/>
            </a:endParaRPr>
          </a:p>
          <a:p>
            <a:pPr>
              <a:spcBef>
                <a:spcPct val="50000"/>
              </a:spcBef>
            </a:pPr>
            <a:r>
              <a:rPr lang="ru-RU" sz="1800" b="1" dirty="0" smtClean="0">
                <a:latin typeface="Arial" pitchFamily="34" charset="0"/>
              </a:rPr>
              <a:t>Загрязнениями</a:t>
            </a:r>
            <a:endParaRPr lang="en-GB" sz="1800" b="1" dirty="0">
              <a:latin typeface="Arial" pitchFamily="34" charset="0"/>
            </a:endParaRPr>
          </a:p>
          <a:p>
            <a:pPr marL="285750" indent="-285750">
              <a:spcBef>
                <a:spcPct val="50000"/>
              </a:spcBef>
              <a:buFontTx/>
              <a:buChar char="-"/>
            </a:pPr>
            <a:r>
              <a:rPr lang="ru-RU" sz="1800" dirty="0">
                <a:latin typeface="Arial" pitchFamily="34" charset="0"/>
              </a:rPr>
              <a:t>о</a:t>
            </a:r>
            <a:r>
              <a:rPr lang="ru-RU" sz="1800" dirty="0" smtClean="0">
                <a:latin typeface="Arial" pitchFamily="34" charset="0"/>
              </a:rPr>
              <a:t>рганические загрязнения</a:t>
            </a:r>
          </a:p>
          <a:p>
            <a:pPr marL="285750" indent="-285750">
              <a:spcBef>
                <a:spcPct val="50000"/>
              </a:spcBef>
              <a:buFontTx/>
              <a:buChar char="-"/>
            </a:pPr>
            <a:r>
              <a:rPr lang="ru-RU" sz="1800" dirty="0">
                <a:latin typeface="Arial" pitchFamily="34" charset="0"/>
              </a:rPr>
              <a:t>н</a:t>
            </a:r>
            <a:r>
              <a:rPr lang="ru-RU" sz="1800" dirty="0" smtClean="0">
                <a:latin typeface="Arial" pitchFamily="34" charset="0"/>
              </a:rPr>
              <a:t>еорганические загрязнения</a:t>
            </a:r>
            <a:endParaRPr lang="en-GB" sz="1800" dirty="0">
              <a:latin typeface="Arial" pitchFamily="34" charset="0"/>
            </a:endParaRPr>
          </a:p>
        </p:txBody>
      </p:sp>
    </p:spTree>
    <p:extLst>
      <p:ext uri="{BB962C8B-B14F-4D97-AF65-F5344CB8AC3E}">
        <p14:creationId xmlns:p14="http://schemas.microsoft.com/office/powerpoint/2010/main" val="174796164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33400" y="1066800"/>
            <a:ext cx="7889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010" tIns="37338" rIns="76010" bIns="37338" anchor="ctr"/>
          <a:lstStyle/>
          <a:p>
            <a:pPr algn="ctr" defTabSz="768350"/>
            <a:r>
              <a:rPr lang="en-GB" sz="3000" b="1" dirty="0"/>
              <a:t>The </a:t>
            </a:r>
            <a:r>
              <a:rPr lang="en-GB" sz="3000" b="1" dirty="0" err="1"/>
              <a:t>ClearShield</a:t>
            </a:r>
            <a:r>
              <a:rPr lang="en-GB" sz="3000" b="1" baseline="30000" dirty="0"/>
              <a:t>®</a:t>
            </a:r>
            <a:r>
              <a:rPr lang="en-GB" sz="3000" b="1" dirty="0"/>
              <a:t> System</a:t>
            </a:r>
            <a:r>
              <a:rPr lang="en-GB" sz="4800" b="1" dirty="0">
                <a:solidFill>
                  <a:schemeClr val="bg1"/>
                </a:solidFill>
              </a:rPr>
              <a:t/>
            </a:r>
            <a:br>
              <a:rPr lang="en-GB" sz="4800" b="1" dirty="0">
                <a:solidFill>
                  <a:schemeClr val="bg1"/>
                </a:solidFill>
              </a:rPr>
            </a:br>
            <a:r>
              <a:rPr lang="en-GB" sz="2600" b="1" dirty="0">
                <a:solidFill>
                  <a:srgbClr val="33CCCC"/>
                </a:solidFill>
              </a:rPr>
              <a:t>… </a:t>
            </a:r>
            <a:r>
              <a:rPr lang="ru-RU" sz="2600" b="1" dirty="0" smtClean="0">
                <a:solidFill>
                  <a:srgbClr val="33CCCC"/>
                </a:solidFill>
              </a:rPr>
              <a:t>что это дает</a:t>
            </a:r>
            <a:r>
              <a:rPr lang="en-GB" sz="2600" b="1" dirty="0" smtClean="0">
                <a:solidFill>
                  <a:srgbClr val="33CCCC"/>
                </a:solidFill>
              </a:rPr>
              <a:t>?</a:t>
            </a:r>
            <a:endParaRPr lang="en-GB" sz="2600" dirty="0">
              <a:solidFill>
                <a:srgbClr val="33CCCC"/>
              </a:solidFill>
            </a:endParaRPr>
          </a:p>
        </p:txBody>
      </p:sp>
      <p:sp>
        <p:nvSpPr>
          <p:cNvPr id="10243" name="Rectangle 3"/>
          <p:cNvSpPr>
            <a:spLocks noChangeArrowheads="1"/>
          </p:cNvSpPr>
          <p:nvPr/>
        </p:nvSpPr>
        <p:spPr bwMode="auto">
          <a:xfrm>
            <a:off x="20637" y="2362200"/>
            <a:ext cx="891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010" tIns="37338" rIns="76010" bIns="37338"/>
          <a:lstStyle/>
          <a:p>
            <a:pPr algn="ctr" defTabSz="873125">
              <a:spcBef>
                <a:spcPct val="20000"/>
              </a:spcBef>
              <a:tabLst>
                <a:tab pos="1997075" algn="l"/>
              </a:tabLst>
            </a:pPr>
            <a:r>
              <a:rPr lang="ru-RU" sz="3000" dirty="0" smtClean="0"/>
              <a:t>Позволяет новому и установленному стеклу сохранять хороший внешний вид и выполнять задачи по</a:t>
            </a:r>
            <a:endParaRPr lang="en-GB" sz="3000" dirty="0"/>
          </a:p>
        </p:txBody>
      </p:sp>
      <p:sp>
        <p:nvSpPr>
          <p:cNvPr id="114692" name="Text Box 4"/>
          <p:cNvSpPr txBox="1">
            <a:spLocks noChangeArrowheads="1"/>
          </p:cNvSpPr>
          <p:nvPr/>
        </p:nvSpPr>
        <p:spPr bwMode="auto">
          <a:xfrm>
            <a:off x="2286000" y="4038600"/>
            <a:ext cx="42342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ru-RU" sz="2600" b="1" dirty="0" smtClean="0">
                <a:solidFill>
                  <a:srgbClr val="33CCCC"/>
                </a:solidFill>
              </a:rPr>
              <a:t>Восстановлению стекла</a:t>
            </a:r>
            <a:endParaRPr lang="en-GB" sz="2600" b="1" dirty="0">
              <a:solidFill>
                <a:srgbClr val="33CCCC"/>
              </a:solidFill>
            </a:endParaRPr>
          </a:p>
        </p:txBody>
      </p:sp>
      <p:sp>
        <p:nvSpPr>
          <p:cNvPr id="114693" name="Text Box 5"/>
          <p:cNvSpPr txBox="1">
            <a:spLocks noChangeArrowheads="1"/>
          </p:cNvSpPr>
          <p:nvPr/>
        </p:nvSpPr>
        <p:spPr bwMode="auto">
          <a:xfrm>
            <a:off x="3429000" y="4756150"/>
            <a:ext cx="26124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ru-RU" sz="2600" b="1" dirty="0" smtClean="0">
                <a:solidFill>
                  <a:srgbClr val="33CCCC"/>
                </a:solidFill>
              </a:rPr>
              <a:t>Защите стекла</a:t>
            </a:r>
            <a:endParaRPr lang="en-GB" sz="2600" b="1" dirty="0">
              <a:solidFill>
                <a:srgbClr val="33CCCC"/>
              </a:solidFill>
            </a:endParaRPr>
          </a:p>
        </p:txBody>
      </p:sp>
      <p:sp>
        <p:nvSpPr>
          <p:cNvPr id="114694" name="Text Box 6"/>
          <p:cNvSpPr txBox="1">
            <a:spLocks noChangeArrowheads="1"/>
          </p:cNvSpPr>
          <p:nvPr/>
        </p:nvSpPr>
        <p:spPr bwMode="auto">
          <a:xfrm>
            <a:off x="1310640" y="5513251"/>
            <a:ext cx="7276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ru-RU" sz="2600" b="1" dirty="0" smtClean="0">
                <a:solidFill>
                  <a:srgbClr val="33CCCC"/>
                </a:solidFill>
              </a:rPr>
              <a:t>Снижению затрат на обслуживание стекла</a:t>
            </a:r>
            <a:endParaRPr lang="en-GB" sz="2600" b="1" dirty="0">
              <a:solidFill>
                <a:srgbClr val="33CC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utoUpdateAnimBg="0"/>
      <p:bldP spid="114693" grpId="0" autoUpdateAnimBg="0"/>
      <p:bldP spid="11469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486400" y="1616075"/>
          <a:ext cx="2743200" cy="3565525"/>
        </p:xfrm>
        <a:graphic>
          <a:graphicData uri="http://schemas.openxmlformats.org/presentationml/2006/ole">
            <mc:AlternateContent xmlns:mc="http://schemas.openxmlformats.org/markup-compatibility/2006">
              <mc:Choice xmlns:v="urn:schemas-microsoft-com:vml" Requires="v">
                <p:oleObj spid="_x0000_s74825" name="CorelDRAW! Graphic" r:id="rId3" imgW="6657480" imgH="9362520" progId="CDraw">
                  <p:embed/>
                </p:oleObj>
              </mc:Choice>
              <mc:Fallback>
                <p:oleObj name="CorelDRAW! Graphic" r:id="rId3" imgW="6657480" imgH="9362520" progId="CDraw">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16075"/>
                        <a:ext cx="2743200" cy="3565525"/>
                      </a:xfrm>
                      <a:prstGeom prst="rect">
                        <a:avLst/>
                      </a:prstGeom>
                      <a:solidFill>
                        <a:schemeClr val="bg1"/>
                      </a:solidFill>
                      <a:ln w="38100">
                        <a:solidFill>
                          <a:srgbClr val="9999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 name="Rectangle 3"/>
          <p:cNvSpPr>
            <a:spLocks noChangeArrowheads="1"/>
          </p:cNvSpPr>
          <p:nvPr/>
        </p:nvSpPr>
        <p:spPr bwMode="auto">
          <a:xfrm>
            <a:off x="152400" y="1295400"/>
            <a:ext cx="469392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ru-RU" sz="2800" b="1" dirty="0" smtClean="0">
                <a:solidFill>
                  <a:srgbClr val="33CCCC"/>
                </a:solidFill>
              </a:rPr>
              <a:t>Восстановление стекла</a:t>
            </a:r>
            <a:endParaRPr lang="en-US" sz="2800" b="1" dirty="0">
              <a:solidFill>
                <a:srgbClr val="33CCCC"/>
              </a:solidFill>
              <a:latin typeface="Times" pitchFamily="18" charset="0"/>
            </a:endParaRPr>
          </a:p>
        </p:txBody>
      </p:sp>
      <p:sp>
        <p:nvSpPr>
          <p:cNvPr id="1028" name="Text Box 4"/>
          <p:cNvSpPr txBox="1">
            <a:spLocks noChangeArrowheads="1"/>
          </p:cNvSpPr>
          <p:nvPr/>
        </p:nvSpPr>
        <p:spPr bwMode="auto">
          <a:xfrm>
            <a:off x="381000" y="2590800"/>
            <a:ext cx="39624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ru-RU" sz="2600" dirty="0" smtClean="0"/>
              <a:t>Перед нанесением</a:t>
            </a:r>
            <a:r>
              <a:rPr lang="en-US" sz="2600" dirty="0" smtClean="0"/>
              <a:t> </a:t>
            </a:r>
            <a:r>
              <a:rPr lang="en-US" sz="2600" dirty="0" err="1"/>
              <a:t>ClearShield</a:t>
            </a:r>
            <a:r>
              <a:rPr lang="en-US" sz="2600" baseline="30000" dirty="0"/>
              <a:t>®</a:t>
            </a:r>
            <a:r>
              <a:rPr lang="en-US" sz="2600" dirty="0"/>
              <a:t> </a:t>
            </a:r>
            <a:r>
              <a:rPr lang="ru-RU" sz="2600" dirty="0" smtClean="0"/>
              <a:t>мы должны очистить поверхность стекла, «сделать его как новым»</a:t>
            </a:r>
            <a:endParaRPr lang="en-GB" sz="2600" dirty="0">
              <a:latin typeface="Times New Roman" pitchFamily="18"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3206</TotalTime>
  <Words>1676</Words>
  <Application>Microsoft Office PowerPoint</Application>
  <PresentationFormat>Экран (4:3)</PresentationFormat>
  <Paragraphs>281</Paragraphs>
  <Slides>45</Slides>
  <Notes>9</Notes>
  <HiddenSlides>0</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45</vt:i4>
      </vt:variant>
    </vt:vector>
  </HeadingPairs>
  <TitlesOfParts>
    <vt:vector size="48" baseType="lpstr">
      <vt:lpstr>Default Design</vt:lpstr>
      <vt:lpstr>1_Default Design</vt:lpstr>
      <vt:lpstr>CorelDRAW! Graphic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“Самоочищающееся” стекло  применение TiO2 при производстве стекла</vt:lpstr>
      <vt:lpstr>Презентация PowerPoint</vt:lpstr>
      <vt:lpstr>Силикон временная защита от воды </vt:lpstr>
      <vt:lpstr>Презентация PowerPoint</vt:lpstr>
      <vt:lpstr>Презентация PowerPoint</vt:lpstr>
      <vt:lpstr>Презентация PowerPoint</vt:lpstr>
      <vt:lpstr>Кухонные  поверхности </vt:lpstr>
      <vt:lpstr>             Солнечные батареи</vt:lpstr>
      <vt:lpstr>Здания с интегрированными фото - элементами</vt:lpstr>
      <vt:lpstr>Применение на море</vt:lpstr>
      <vt:lpstr>Загородное строительство</vt:lpstr>
      <vt:lpstr>Сохраняет естественное освещение</vt:lpstr>
      <vt:lpstr>Анти - микробное</vt:lpstr>
      <vt:lpstr>Чистое стекло – экологичное стекло!</vt:lpstr>
      <vt:lpstr>Защита стекла До, Во время и После  строительства </vt:lpstr>
      <vt:lpstr>Презентация PowerPoint</vt:lpstr>
      <vt:lpstr>Презентация PowerPoint</vt:lpstr>
      <vt:lpstr>ClearShield долговременная защита</vt:lpstr>
      <vt:lpstr>ClearShield увеличение дохода</vt:lpstr>
      <vt:lpstr>Резюме</vt:lpstr>
      <vt:lpstr>Презентация PowerPoint</vt:lpstr>
    </vt:vector>
  </TitlesOfParts>
  <Company>RIL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Eddleston</dc:creator>
  <cp:lastModifiedBy>DV</cp:lastModifiedBy>
  <cp:revision>144</cp:revision>
  <dcterms:created xsi:type="dcterms:W3CDTF">2002-10-25T09:00:26Z</dcterms:created>
  <dcterms:modified xsi:type="dcterms:W3CDTF">2014-11-06T10:22:54Z</dcterms:modified>
</cp:coreProperties>
</file>